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8" r:id="rId2"/>
    <p:sldMasterId id="2147483672" r:id="rId3"/>
  </p:sldMasterIdLst>
  <p:notesMasterIdLst>
    <p:notesMasterId r:id="rId60"/>
  </p:notesMasterIdLst>
  <p:handoutMasterIdLst>
    <p:handoutMasterId r:id="rId61"/>
  </p:handoutMasterIdLst>
  <p:sldIdLst>
    <p:sldId id="533" r:id="rId4"/>
    <p:sldId id="534" r:id="rId5"/>
    <p:sldId id="725" r:id="rId6"/>
    <p:sldId id="536" r:id="rId7"/>
    <p:sldId id="538" r:id="rId8"/>
    <p:sldId id="721" r:id="rId9"/>
    <p:sldId id="722" r:id="rId10"/>
    <p:sldId id="723" r:id="rId11"/>
    <p:sldId id="724" r:id="rId12"/>
    <p:sldId id="726" r:id="rId13"/>
    <p:sldId id="727" r:id="rId14"/>
    <p:sldId id="674" r:id="rId15"/>
    <p:sldId id="743" r:id="rId16"/>
    <p:sldId id="728" r:id="rId17"/>
    <p:sldId id="729" r:id="rId18"/>
    <p:sldId id="756" r:id="rId19"/>
    <p:sldId id="730" r:id="rId20"/>
    <p:sldId id="681" r:id="rId21"/>
    <p:sldId id="594" r:id="rId22"/>
    <p:sldId id="731" r:id="rId23"/>
    <p:sldId id="763" r:id="rId24"/>
    <p:sldId id="764" r:id="rId25"/>
    <p:sldId id="733" r:id="rId26"/>
    <p:sldId id="734" r:id="rId27"/>
    <p:sldId id="732" r:id="rId28"/>
    <p:sldId id="682" r:id="rId29"/>
    <p:sldId id="735" r:id="rId30"/>
    <p:sldId id="683" r:id="rId31"/>
    <p:sldId id="757" r:id="rId32"/>
    <p:sldId id="736" r:id="rId33"/>
    <p:sldId id="737" r:id="rId34"/>
    <p:sldId id="738" r:id="rId35"/>
    <p:sldId id="739" r:id="rId36"/>
    <p:sldId id="740" r:id="rId37"/>
    <p:sldId id="741" r:id="rId38"/>
    <p:sldId id="742" r:id="rId39"/>
    <p:sldId id="595" r:id="rId40"/>
    <p:sldId id="744" r:id="rId41"/>
    <p:sldId id="745" r:id="rId42"/>
    <p:sldId id="746" r:id="rId43"/>
    <p:sldId id="747" r:id="rId44"/>
    <p:sldId id="748" r:id="rId45"/>
    <p:sldId id="749" r:id="rId46"/>
    <p:sldId id="750" r:id="rId47"/>
    <p:sldId id="755" r:id="rId48"/>
    <p:sldId id="751" r:id="rId49"/>
    <p:sldId id="686" r:id="rId50"/>
    <p:sldId id="752" r:id="rId51"/>
    <p:sldId id="753" r:id="rId52"/>
    <p:sldId id="754" r:id="rId53"/>
    <p:sldId id="758" r:id="rId54"/>
    <p:sldId id="759" r:id="rId55"/>
    <p:sldId id="760" r:id="rId56"/>
    <p:sldId id="761" r:id="rId57"/>
    <p:sldId id="762" r:id="rId58"/>
    <p:sldId id="264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B70004"/>
    <a:srgbClr val="AD2A26"/>
    <a:srgbClr val="4C5252"/>
    <a:srgbClr val="FFFFE4"/>
    <a:srgbClr val="F9F9F9"/>
    <a:srgbClr val="8A8A8A"/>
    <a:srgbClr val="48504F"/>
    <a:srgbClr val="B6020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5852" autoAdjust="0"/>
  </p:normalViewPr>
  <p:slideViewPr>
    <p:cSldViewPr snapToGrid="0">
      <p:cViewPr varScale="1">
        <p:scale>
          <a:sx n="113" d="100"/>
          <a:sy n="113" d="100"/>
        </p:scale>
        <p:origin x="4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2022/4/20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23552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925208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23885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8983133" cy="1056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1. </a:t>
            </a:r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57E1-EBC0-524C-9B6C-A0200F23BED1}" type="datetimeFigureOut">
              <a:rPr lang="en-US" altLang="zh-CN" smtClean="0"/>
              <a:t>4/20/2022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4949-EF32-944B-A077-7870FB0FF53D}" type="slidenum">
              <a:rPr lang="en-US" altLang="zh-CN" smtClean="0"/>
              <a:t>‹#›</a:t>
            </a:fld>
            <a:endParaRPr kumimoji="1" lang="zh-CN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31171" y="161956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1.1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131171" y="2351311"/>
            <a:ext cx="8690163" cy="1219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131171" y="372897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1.2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131171" y="4460721"/>
            <a:ext cx="8690163" cy="1644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4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E0CF0B1-7E75-B54E-8359-562E4E6644C7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5BC8A4-50BE-9447-B0D9-0A685998A9E4}"/>
              </a:ext>
            </a:extLst>
          </p:cNvPr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C11AFD-584A-6F48-BEBA-E1A36CCE1746}"/>
              </a:ext>
            </a:extLst>
          </p:cNvPr>
          <p:cNvSpPr txBox="1"/>
          <p:nvPr userDrawn="1"/>
        </p:nvSpPr>
        <p:spPr>
          <a:xfrm>
            <a:off x="702992" y="2983479"/>
            <a:ext cx="387372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2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连接符 2">
            <a:extLst>
              <a:ext uri="{FF2B5EF4-FFF2-40B4-BE49-F238E27FC236}">
                <a16:creationId xmlns:a16="http://schemas.microsoft.com/office/drawing/2014/main" id="{1CD556B1-7AB9-B742-A72E-038A2408768E}"/>
              </a:ext>
            </a:extLst>
          </p:cNvPr>
          <p:cNvCxnSpPr>
            <a:cxnSpLocks/>
          </p:cNvCxnSpPr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2CEECEAF-BAB2-E14D-86C4-B8ECDB4D5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25A22B-26E8-D04A-819D-CC74C31FFCF3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4" name="矩形 22">
            <a:extLst>
              <a:ext uri="{FF2B5EF4-FFF2-40B4-BE49-F238E27FC236}">
                <a16:creationId xmlns:a16="http://schemas.microsoft.com/office/drawing/2014/main" id="{8F31DED0-AD8A-7042-9053-A97E6832D1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5CCA9D-FB75-9B41-B37C-0D18AC324F38}"/>
              </a:ext>
            </a:extLst>
          </p:cNvPr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D83D978-B2C5-414E-890D-8CB7A7B2AE6A}"/>
                </a:ext>
              </a:extLst>
            </p:cNvPr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C3F7406-3DFB-D34E-B041-094BBE2B6623}"/>
                </a:ext>
              </a:extLst>
            </p:cNvPr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>
              <a:extLst>
                <a:ext uri="{FF2B5EF4-FFF2-40B4-BE49-F238E27FC236}">
                  <a16:creationId xmlns:a16="http://schemas.microsoft.com/office/drawing/2014/main" id="{D4FD31C8-36C2-404E-931B-C213DF1E4517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3A3283D7-BC01-1E48-980E-6D10664F129E}"/>
                </a:ext>
              </a:extLst>
            </p:cNvPr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>
              <a:extLst>
                <a:ext uri="{FF2B5EF4-FFF2-40B4-BE49-F238E27FC236}">
                  <a16:creationId xmlns:a16="http://schemas.microsoft.com/office/drawing/2014/main" id="{CFAB2163-27D6-E341-B8FD-53AD0A17FE01}"/>
                </a:ext>
              </a:extLst>
            </p:cNvPr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9D2EE3C4-1644-754F-AFBD-C2CAD065D382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FFB97071-E9EF-F540-836F-BCA09B1E61EF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>
            <a:extLst>
              <a:ext uri="{FF2B5EF4-FFF2-40B4-BE49-F238E27FC236}">
                <a16:creationId xmlns:a16="http://schemas.microsoft.com/office/drawing/2014/main" id="{03FB8210-AFA4-3245-80E3-01EA48AAFAB9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6100D428-EF14-894C-AEBB-5CB6F6697F5B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477653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199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15887069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8123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9885342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7110882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3473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2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15359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76883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09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17843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0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20" r:id="rId7"/>
    <p:sldLayoutId id="2147483721" r:id="rId8"/>
    <p:sldLayoutId id="2147483723" r:id="rId9"/>
    <p:sldLayoutId id="2147483724" r:id="rId10"/>
    <p:sldLayoutId id="2147483728" r:id="rId11"/>
    <p:sldLayoutId id="2147483729" r:id="rId12"/>
    <p:sldLayoutId id="214748373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67" r:id="rId2"/>
    <p:sldLayoutId id="2147483699" r:id="rId3"/>
    <p:sldLayoutId id="2147483701" r:id="rId4"/>
    <p:sldLayoutId id="2147483671" r:id="rId5"/>
    <p:sldLayoutId id="2147483670" r:id="rId6"/>
    <p:sldLayoutId id="2147483683" r:id="rId7"/>
    <p:sldLayoutId id="2147483678" r:id="rId8"/>
    <p:sldLayoutId id="2147483679" r:id="rId9"/>
    <p:sldLayoutId id="2147483680" r:id="rId10"/>
    <p:sldLayoutId id="2147483677" r:id="rId11"/>
    <p:sldLayoutId id="2147483702" r:id="rId12"/>
    <p:sldLayoutId id="2147483703" r:id="rId13"/>
    <p:sldLayoutId id="2147483709" r:id="rId14"/>
    <p:sldLayoutId id="2147483704" r:id="rId15"/>
    <p:sldLayoutId id="2147483681" r:id="rId16"/>
    <p:sldLayoutId id="2147483693" r:id="rId17"/>
    <p:sldLayoutId id="2147483710" r:id="rId18"/>
    <p:sldLayoutId id="2147483706" r:id="rId19"/>
    <p:sldLayoutId id="2147483726" r:id="rId20"/>
    <p:sldLayoutId id="2147483727" r:id="rId21"/>
    <p:sldLayoutId id="2147483731" r:id="rId22"/>
    <p:sldLayoutId id="2147483732" r:id="rId2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/>
              <a:t>JavaScript</a:t>
            </a:r>
            <a:r>
              <a:rPr kumimoji="1" lang="zh-CN" altLang="en-US" sz="5400" dirty="0"/>
              <a:t> 进阶</a:t>
            </a:r>
            <a:r>
              <a:rPr kumimoji="1" lang="zh-CN" altLang="en-US" sz="5400" dirty="0" smtClean="0"/>
              <a:t>第三天</a:t>
            </a:r>
            <a:endParaRPr kumimoji="1" lang="zh-CN" altLang="en-US" sz="5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深入面向对象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25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1"/>
            <a:ext cx="6300000" cy="36626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编程思想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94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694411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构造函数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4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构造函数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封装是面向对象</a:t>
            </a:r>
            <a:r>
              <a:rPr lang="zh-CN" altLang="en-US" dirty="0">
                <a:sym typeface="+mn-ea"/>
              </a:rPr>
              <a:t>思想</a:t>
            </a:r>
            <a:r>
              <a:rPr lang="zh-CN" altLang="en-US" dirty="0" smtClean="0">
                <a:sym typeface="+mn-ea"/>
              </a:rPr>
              <a:t>中比较重要的一部分，</a:t>
            </a:r>
            <a:r>
              <a:rPr lang="en-US" altLang="zh-CN" dirty="0" err="1" smtClean="0">
                <a:sym typeface="+mn-ea"/>
              </a:rPr>
              <a:t>js</a:t>
            </a:r>
            <a:r>
              <a:rPr lang="zh-CN" altLang="en-US" dirty="0" smtClean="0">
                <a:sym typeface="+mn-ea"/>
              </a:rPr>
              <a:t>面向对象可以通过构造</a:t>
            </a:r>
            <a:r>
              <a:rPr lang="zh-CN" altLang="en-US" dirty="0">
                <a:sym typeface="+mn-ea"/>
              </a:rPr>
              <a:t>函数实现的</a:t>
            </a:r>
            <a:r>
              <a:rPr lang="zh-CN" altLang="en-US" dirty="0" smtClean="0">
                <a:sym typeface="+mn-ea"/>
              </a:rPr>
              <a:t>封装。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>
                <a:sym typeface="+mn-ea"/>
              </a:rPr>
              <a:t>同样的将变量和函数组合到了一起并能通过 </a:t>
            </a:r>
            <a:r>
              <a:rPr lang="en-US" altLang="zh-CN" dirty="0">
                <a:sym typeface="+mn-ea"/>
              </a:rPr>
              <a:t>this </a:t>
            </a:r>
            <a:r>
              <a:rPr lang="zh-CN" altLang="en-US" dirty="0">
                <a:sym typeface="+mn-ea"/>
              </a:rPr>
              <a:t>实现数据的共享，所不同的是借助构造函数创建出来的实例对象之间是彼此不影响的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122984"/>
            <a:ext cx="4669514" cy="2717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 txBox="1">
            <a:spLocks/>
          </p:cNvSpPr>
          <p:nvPr/>
        </p:nvSpPr>
        <p:spPr>
          <a:xfrm>
            <a:off x="6381241" y="2886600"/>
            <a:ext cx="5207069" cy="338720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 smtClean="0"/>
              <a:t>总结：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1. </a:t>
            </a:r>
            <a:r>
              <a:rPr lang="zh-CN" altLang="en-US" dirty="0" smtClean="0"/>
              <a:t>构造</a:t>
            </a:r>
            <a:r>
              <a:rPr lang="zh-CN" altLang="en-US" dirty="0"/>
              <a:t>函数体现了面向对象的封装特性</a:t>
            </a:r>
          </a:p>
          <a:p>
            <a:pPr marL="0" indent="0">
              <a:buNone/>
            </a:pPr>
            <a:r>
              <a:rPr lang="en-US" altLang="zh-CN" dirty="0" smtClean="0"/>
              <a:t>2. </a:t>
            </a:r>
            <a:r>
              <a:rPr lang="zh-CN" altLang="en-US" dirty="0" smtClean="0"/>
              <a:t>构造</a:t>
            </a:r>
            <a:r>
              <a:rPr lang="zh-CN" altLang="en-US" dirty="0"/>
              <a:t>函数实例创建的对象彼此独立、互不影响</a:t>
            </a:r>
          </a:p>
          <a:p>
            <a:pPr marL="0" indent="0">
              <a:buFont typeface="Wingdings" pitchFamily="2" charset="2"/>
              <a:buNone/>
            </a:pPr>
            <a:endParaRPr lang="zh-CN" altLang="en-US" b="1" dirty="0" smtClean="0"/>
          </a:p>
          <a:p>
            <a:pPr marL="0" indent="0">
              <a:buFont typeface="Wingdings" pitchFamily="2" charset="2"/>
              <a:buNone/>
            </a:pPr>
            <a:endParaRPr lang="zh-C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9223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构造函数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封装是面向对象</a:t>
            </a:r>
            <a:r>
              <a:rPr lang="zh-CN" altLang="en-US" dirty="0">
                <a:sym typeface="+mn-ea"/>
              </a:rPr>
              <a:t>思想</a:t>
            </a:r>
            <a:r>
              <a:rPr lang="zh-CN" altLang="en-US" dirty="0" smtClean="0">
                <a:sym typeface="+mn-ea"/>
              </a:rPr>
              <a:t>中比较重要的一部分，</a:t>
            </a:r>
            <a:r>
              <a:rPr lang="en-US" altLang="zh-CN" dirty="0" err="1" smtClean="0">
                <a:sym typeface="+mn-ea"/>
              </a:rPr>
              <a:t>js</a:t>
            </a:r>
            <a:r>
              <a:rPr lang="zh-CN" altLang="en-US" dirty="0" smtClean="0">
                <a:sym typeface="+mn-ea"/>
              </a:rPr>
              <a:t>面向对象可以通过构造</a:t>
            </a:r>
            <a:r>
              <a:rPr lang="zh-CN" altLang="en-US" dirty="0">
                <a:sym typeface="+mn-ea"/>
              </a:rPr>
              <a:t>函数实现的</a:t>
            </a:r>
            <a:r>
              <a:rPr lang="zh-CN" altLang="en-US" dirty="0" smtClean="0">
                <a:sym typeface="+mn-ea"/>
              </a:rPr>
              <a:t>封装。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/>
              <a:t>前面我们学过的构造</a:t>
            </a:r>
            <a:r>
              <a:rPr lang="zh-CN" altLang="en-US" dirty="0"/>
              <a:t>函数方法很好用，</a:t>
            </a:r>
            <a:r>
              <a:rPr lang="zh-CN" altLang="en-US" dirty="0" smtClean="0"/>
              <a:t>但是 </a:t>
            </a:r>
            <a:r>
              <a:rPr lang="zh-CN" altLang="en-US" dirty="0" smtClean="0">
                <a:solidFill>
                  <a:srgbClr val="C00000"/>
                </a:solidFill>
              </a:rPr>
              <a:t>存在</a:t>
            </a:r>
            <a:r>
              <a:rPr lang="zh-CN" altLang="en-US" dirty="0">
                <a:solidFill>
                  <a:srgbClr val="C00000"/>
                </a:solidFill>
              </a:rPr>
              <a:t>浪费内存的</a:t>
            </a:r>
            <a:r>
              <a:rPr lang="zh-CN" altLang="en-US" dirty="0" smtClean="0">
                <a:solidFill>
                  <a:srgbClr val="C00000"/>
                </a:solidFill>
              </a:rPr>
              <a:t>问题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</p:txBody>
      </p:sp>
      <p:grpSp>
        <p:nvGrpSpPr>
          <p:cNvPr id="12" name="组合 11"/>
          <p:cNvGrpSpPr/>
          <p:nvPr/>
        </p:nvGrpSpPr>
        <p:grpSpPr>
          <a:xfrm>
            <a:off x="4062434" y="2813545"/>
            <a:ext cx="6199166" cy="3241623"/>
            <a:chOff x="1464234" y="2169477"/>
            <a:chExt cx="5238115" cy="2091055"/>
          </a:xfrm>
        </p:grpSpPr>
        <p:sp>
          <p:nvSpPr>
            <p:cNvPr id="13" name="矩形 12"/>
            <p:cNvSpPr/>
            <p:nvPr/>
          </p:nvSpPr>
          <p:spPr>
            <a:xfrm>
              <a:off x="1464234" y="2169477"/>
              <a:ext cx="5238115" cy="209105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15325" y="2236972"/>
              <a:ext cx="650928" cy="303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>
                  <a:solidFill>
                    <a:srgbClr val="FFFFFF"/>
                  </a:solidFill>
                </a:rPr>
                <a:t>内存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802972" y="2758550"/>
            <a:ext cx="2582455" cy="3296618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 Star(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age)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this.uname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endParaRPr lang="en-US" altLang="zh-CN" sz="1200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this.age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age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this.sing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function()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console.log('</a:t>
            </a:r>
            <a:r>
              <a:rPr lang="zh-CN" altLang="en-US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我会唱歌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')</a:t>
            </a:r>
            <a:endParaRPr lang="en-US" altLang="zh-CN" sz="12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 </a:t>
            </a:r>
            <a:endParaRPr lang="en-US" altLang="zh-CN" sz="1200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ldh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刘德华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18)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zxy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张学友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19)</a:t>
            </a: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9691" y="3062756"/>
            <a:ext cx="1639908" cy="2743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栈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654801" y="3241910"/>
            <a:ext cx="3166533" cy="23298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堆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529667" y="3241910"/>
            <a:ext cx="1430866" cy="373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0x111111</a:t>
            </a:r>
            <a:endParaRPr lang="zh-CN" altLang="en-US" dirty="0"/>
          </a:p>
        </p:txBody>
      </p:sp>
      <p:cxnSp>
        <p:nvCxnSpPr>
          <p:cNvPr id="26" name="直接箭头连接符 25"/>
          <p:cNvCxnSpPr>
            <a:endCxn id="27" idx="1"/>
          </p:cNvCxnSpPr>
          <p:nvPr/>
        </p:nvCxnSpPr>
        <p:spPr>
          <a:xfrm>
            <a:off x="5985933" y="3388147"/>
            <a:ext cx="1438521" cy="39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424454" y="3509243"/>
            <a:ext cx="1627225" cy="5418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unction()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555067" y="3814199"/>
            <a:ext cx="1430866" cy="373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0x222222</a:t>
            </a:r>
            <a:endParaRPr lang="zh-CN" altLang="en-US" dirty="0"/>
          </a:p>
        </p:txBody>
      </p:sp>
      <p:cxnSp>
        <p:nvCxnSpPr>
          <p:cNvPr id="30" name="直接箭头连接符 29"/>
          <p:cNvCxnSpPr>
            <a:stCxn id="29" idx="3"/>
            <a:endCxn id="31" idx="1"/>
          </p:cNvCxnSpPr>
          <p:nvPr/>
        </p:nvCxnSpPr>
        <p:spPr>
          <a:xfrm>
            <a:off x="5985933" y="4000878"/>
            <a:ext cx="1493649" cy="84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479582" y="4577217"/>
            <a:ext cx="1627225" cy="5418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unction()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17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 animBg="1"/>
      <p:bldP spid="23" grpId="0" animBg="1"/>
      <p:bldP spid="24" grpId="0" animBg="1"/>
      <p:bldP spid="27" grpId="0" animBg="1"/>
      <p:bldP spid="29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构造函数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sym typeface="+mn-ea"/>
              </a:rPr>
              <a:t>面向对象</a:t>
            </a:r>
            <a:r>
              <a:rPr lang="zh-CN" altLang="en-US" dirty="0" smtClean="0">
                <a:sym typeface="+mn-ea"/>
              </a:rPr>
              <a:t>编程</a:t>
            </a:r>
            <a:r>
              <a:rPr lang="en-US" altLang="zh-CN" dirty="0" err="1" smtClean="0">
                <a:sym typeface="+mn-ea"/>
              </a:rPr>
              <a:t>的特性</a:t>
            </a:r>
            <a:r>
              <a:rPr lang="en-US" altLang="zh-CN" dirty="0" smtClean="0">
                <a:sym typeface="+mn-ea"/>
              </a:rPr>
              <a:t>：</a:t>
            </a:r>
            <a:r>
              <a:rPr lang="zh-CN" altLang="en-US" dirty="0" smtClean="0">
                <a:sym typeface="+mn-ea"/>
              </a:rPr>
              <a:t>比如</a:t>
            </a:r>
            <a:r>
              <a:rPr lang="en-US" altLang="zh-CN" dirty="0" err="1" smtClean="0">
                <a:sym typeface="+mn-ea"/>
              </a:rPr>
              <a:t>封装性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err="1" smtClean="0">
                <a:sym typeface="+mn-ea"/>
              </a:rPr>
              <a:t>继承性</a:t>
            </a:r>
            <a:r>
              <a:rPr lang="zh-CN" altLang="en-US" dirty="0" smtClean="0">
                <a:sym typeface="+mn-ea"/>
              </a:rPr>
              <a:t>等，可以借助于构造函数来实现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前面我们学过的构造</a:t>
            </a:r>
            <a:r>
              <a:rPr lang="zh-CN" altLang="en-US" dirty="0"/>
              <a:t>函数方法很好用，</a:t>
            </a:r>
            <a:r>
              <a:rPr lang="zh-CN" altLang="en-US" dirty="0" smtClean="0"/>
              <a:t>但是 </a:t>
            </a:r>
            <a:r>
              <a:rPr lang="zh-CN" altLang="en-US" dirty="0" smtClean="0">
                <a:solidFill>
                  <a:srgbClr val="C00000"/>
                </a:solidFill>
              </a:rPr>
              <a:t>存在</a:t>
            </a:r>
            <a:r>
              <a:rPr lang="zh-CN" altLang="en-US" dirty="0">
                <a:solidFill>
                  <a:srgbClr val="C00000"/>
                </a:solidFill>
              </a:rPr>
              <a:t>浪费内存的</a:t>
            </a:r>
            <a:r>
              <a:rPr lang="zh-CN" altLang="en-US" dirty="0" smtClean="0">
                <a:solidFill>
                  <a:srgbClr val="C00000"/>
                </a:solidFill>
              </a:rPr>
              <a:t>问题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06" y="2978683"/>
            <a:ext cx="7096616" cy="262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矩形 17"/>
          <p:cNvSpPr/>
          <p:nvPr/>
        </p:nvSpPr>
        <p:spPr>
          <a:xfrm>
            <a:off x="802972" y="2758550"/>
            <a:ext cx="2582455" cy="3296618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 Star(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age)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this.uname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endParaRPr lang="en-US" altLang="zh-CN" sz="1200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this.age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age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this.sing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function()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console.log('</a:t>
            </a:r>
            <a:r>
              <a:rPr lang="zh-CN" altLang="en-US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我会唱歌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')</a:t>
            </a:r>
            <a:endParaRPr lang="en-US" altLang="zh-CN" sz="12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 </a:t>
            </a:r>
            <a:endParaRPr lang="en-US" altLang="zh-CN" sz="1200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ldh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刘德华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18)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zxy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张学友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19)</a:t>
            </a: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6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18" y="1200573"/>
            <a:ext cx="5760000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Js</a:t>
            </a:r>
            <a:r>
              <a:rPr lang="en-US" altLang="zh-CN" dirty="0" smtClean="0"/>
              <a:t> </a:t>
            </a:r>
            <a:r>
              <a:rPr lang="zh-CN" altLang="en-US" dirty="0" smtClean="0"/>
              <a:t>实现面向对象需要借助于谁来实现？</a:t>
            </a:r>
            <a:endParaRPr lang="en-US" altLang="zh-CN" dirty="0" smtClean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/>
              <a:t>构造函数存在什么问题？</a:t>
            </a:r>
            <a:endParaRPr lang="en-US" altLang="zh-CN" dirty="0" smtClean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浪费内存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36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构造函数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sym typeface="+mn-ea"/>
              </a:rPr>
              <a:t>面向对象</a:t>
            </a:r>
            <a:r>
              <a:rPr lang="zh-CN" altLang="en-US" dirty="0" smtClean="0">
                <a:sym typeface="+mn-ea"/>
              </a:rPr>
              <a:t>编程</a:t>
            </a:r>
            <a:r>
              <a:rPr lang="en-US" altLang="zh-CN" dirty="0" err="1" smtClean="0">
                <a:sym typeface="+mn-ea"/>
              </a:rPr>
              <a:t>的特性</a:t>
            </a:r>
            <a:r>
              <a:rPr lang="en-US" altLang="zh-CN" dirty="0" smtClean="0">
                <a:sym typeface="+mn-ea"/>
              </a:rPr>
              <a:t>：</a:t>
            </a:r>
            <a:r>
              <a:rPr lang="zh-CN" altLang="en-US" dirty="0" smtClean="0">
                <a:sym typeface="+mn-ea"/>
              </a:rPr>
              <a:t>比如</a:t>
            </a:r>
            <a:r>
              <a:rPr lang="en-US" altLang="zh-CN" dirty="0" err="1" smtClean="0">
                <a:sym typeface="+mn-ea"/>
              </a:rPr>
              <a:t>封装性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err="1" smtClean="0">
                <a:sym typeface="+mn-ea"/>
              </a:rPr>
              <a:t>继承性</a:t>
            </a:r>
            <a:r>
              <a:rPr lang="zh-CN" altLang="en-US" dirty="0" smtClean="0">
                <a:sym typeface="+mn-ea"/>
              </a:rPr>
              <a:t>等，可以借助于构造函数来实现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前面我们学过的构造</a:t>
            </a:r>
            <a:r>
              <a:rPr lang="zh-CN" altLang="en-US" dirty="0"/>
              <a:t>函数方法很好用，</a:t>
            </a:r>
            <a:r>
              <a:rPr lang="zh-CN" altLang="en-US" dirty="0" smtClean="0"/>
              <a:t>但是 </a:t>
            </a:r>
            <a:r>
              <a:rPr lang="zh-CN" altLang="en-US" dirty="0" smtClean="0">
                <a:solidFill>
                  <a:srgbClr val="C00000"/>
                </a:solidFill>
              </a:rPr>
              <a:t>存在</a:t>
            </a:r>
            <a:r>
              <a:rPr lang="zh-CN" altLang="en-US" dirty="0">
                <a:solidFill>
                  <a:srgbClr val="C00000"/>
                </a:solidFill>
              </a:rPr>
              <a:t>浪费内存的</a:t>
            </a:r>
            <a:r>
              <a:rPr lang="zh-CN" altLang="en-US" dirty="0" smtClean="0">
                <a:solidFill>
                  <a:srgbClr val="C00000"/>
                </a:solidFill>
              </a:rPr>
              <a:t>问题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</p:txBody>
      </p:sp>
      <p:sp>
        <p:nvSpPr>
          <p:cNvPr id="21" name="内容占位符 5"/>
          <p:cNvSpPr>
            <a:spLocks noGrp="1"/>
          </p:cNvSpPr>
          <p:nvPr/>
        </p:nvSpPr>
        <p:spPr>
          <a:xfrm>
            <a:off x="710880" y="6213377"/>
            <a:ext cx="8704053" cy="4616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我们希望所有的对象使用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同</a:t>
            </a:r>
            <a:r>
              <a:rPr sz="160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一个函数</a:t>
            </a:r>
            <a:r>
              <a:rPr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这样就比较节省</a:t>
            </a:r>
            <a:r>
              <a:rPr lang="zh-CN" altLang="en-US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内存，那么我们要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怎样做呢</a:t>
            </a:r>
            <a:r>
              <a:rPr lang="zh-CN" altLang="en-US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？</a:t>
            </a:r>
            <a:endParaRPr sz="1600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06" y="2978683"/>
            <a:ext cx="7096616" cy="262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矩形 17"/>
          <p:cNvSpPr/>
          <p:nvPr/>
        </p:nvSpPr>
        <p:spPr>
          <a:xfrm>
            <a:off x="802972" y="2758550"/>
            <a:ext cx="2582455" cy="3296618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 Star(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age)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this.uname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endParaRPr lang="en-US" altLang="zh-CN" sz="1200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this.age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age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this.sing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function()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console.log('</a:t>
            </a:r>
            <a:r>
              <a:rPr lang="zh-CN" altLang="en-US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我会唱歌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')</a:t>
            </a:r>
            <a:endParaRPr lang="en-US" altLang="zh-CN" sz="12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 </a:t>
            </a:r>
            <a:endParaRPr lang="en-US" altLang="zh-CN" sz="1200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ldh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刘德华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18)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zxy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张学友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19)</a:t>
            </a: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950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1"/>
            <a:ext cx="6300000" cy="36626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编程思想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55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原型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constructor 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对象原型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</a:t>
            </a:r>
            <a:r>
              <a:rPr lang="zh-CN" altLang="en-US" dirty="0" smtClean="0">
                <a:solidFill>
                  <a:schemeClr val="tx1"/>
                </a:solidFill>
              </a:rPr>
              <a:t>继承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原型链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149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原型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591199"/>
            <a:ext cx="11286387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目标：能够利用原型对象实现方法共享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/>
              <a:t>构造函数通过原型分配的函数是所有对象</a:t>
            </a:r>
            <a:r>
              <a:rPr lang="zh-CN" altLang="en-US" dirty="0" smtClean="0"/>
              <a:t>所 </a:t>
            </a:r>
            <a:r>
              <a:rPr lang="zh-CN" altLang="en-US" b="1" dirty="0" smtClean="0">
                <a:solidFill>
                  <a:srgbClr val="C00000"/>
                </a:solidFill>
              </a:rPr>
              <a:t>共享</a:t>
            </a:r>
            <a:r>
              <a:rPr lang="zh-CN" altLang="en-US" b="1" dirty="0">
                <a:solidFill>
                  <a:srgbClr val="C00000"/>
                </a:solidFill>
              </a:rPr>
              <a:t>的</a:t>
            </a:r>
            <a:r>
              <a:rPr lang="zh-CN" altLang="en-US" dirty="0">
                <a:solidFill>
                  <a:srgbClr val="C00000"/>
                </a:solidFill>
              </a:rPr>
              <a:t>。</a:t>
            </a:r>
          </a:p>
          <a:p>
            <a:r>
              <a:rPr lang="zh-CN" altLang="en-US" dirty="0"/>
              <a:t>JavaScript 规定，</a:t>
            </a:r>
            <a:r>
              <a:rPr lang="zh-CN" altLang="en-US" dirty="0">
                <a:solidFill>
                  <a:srgbClr val="C00000"/>
                </a:solidFill>
              </a:rPr>
              <a:t>每一个构造函数都有一个 prototype 属性</a:t>
            </a:r>
            <a:r>
              <a:rPr lang="zh-CN" altLang="en-US" dirty="0"/>
              <a:t>，指向另一个</a:t>
            </a:r>
            <a:r>
              <a:rPr lang="zh-CN" altLang="en-US" dirty="0" smtClean="0"/>
              <a:t>对象，所以我们也称为原型对象</a:t>
            </a:r>
            <a:endParaRPr lang="en-US" altLang="zh-CN" dirty="0" smtClean="0"/>
          </a:p>
          <a:p>
            <a:r>
              <a:rPr lang="zh-CN" altLang="en-US" dirty="0" smtClean="0"/>
              <a:t>这个对象可以</a:t>
            </a:r>
            <a:r>
              <a:rPr lang="zh-CN" altLang="en-US" dirty="0"/>
              <a:t>挂载函数，对象实例化不会多次创建原型上函数，节约内存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我们</a:t>
            </a:r>
            <a:r>
              <a:rPr lang="zh-CN" altLang="en-US" dirty="0">
                <a:solidFill>
                  <a:srgbClr val="C00000"/>
                </a:solidFill>
              </a:rPr>
              <a:t>可以把那些不变的方法，直接定义在 prototype 对象上，这样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所有对象的实例就可以共享这些方法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。</a:t>
            </a:r>
            <a:endParaRPr lang="en-US" altLang="zh-CN" dirty="0" smtClean="0">
              <a:solidFill>
                <a:srgbClr val="C00000"/>
              </a:solidFill>
              <a:sym typeface="+mn-ea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构造函数和原型对象中的</a:t>
            </a:r>
            <a:r>
              <a:rPr lang="en-US" altLang="zh-CN" dirty="0" smtClean="0">
                <a:solidFill>
                  <a:srgbClr val="C00000"/>
                </a:solidFill>
                <a:sym typeface="+mn-ea"/>
              </a:rPr>
              <a:t>this 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都指向 实例化的对象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4331022"/>
            <a:ext cx="5672126" cy="2088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710879" y="4572000"/>
            <a:ext cx="2320188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function Star(</a:t>
            </a:r>
            <a:r>
              <a:rPr lang="en-US" altLang="zh-CN" i="1" dirty="0"/>
              <a:t>name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      this.name = </a:t>
            </a:r>
            <a:r>
              <a:rPr lang="en-US" altLang="zh-CN" i="1" dirty="0"/>
              <a:t>name</a:t>
            </a:r>
            <a:endParaRPr lang="en-US" altLang="zh-CN" dirty="0"/>
          </a:p>
          <a:p>
            <a:r>
              <a:rPr lang="en-US" altLang="zh-CN" dirty="0" smtClean="0"/>
              <a:t>}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413612" y="5842000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044116" y="5088465"/>
            <a:ext cx="83852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895685" y="4571999"/>
            <a:ext cx="1742938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共享的属性和方法</a:t>
            </a:r>
            <a:endParaRPr lang="en-US" altLang="zh-CN" sz="14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41711" y="5842000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095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9958" y="1036956"/>
            <a:ext cx="7452042" cy="3399577"/>
          </a:xfrm>
        </p:spPr>
        <p:txBody>
          <a:bodyPr/>
          <a:lstStyle/>
          <a:p>
            <a:r>
              <a:rPr lang="zh-CN" altLang="en-US" dirty="0"/>
              <a:t>理解面向对象思想，掌握函数原型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r>
              <a:rPr lang="zh-CN" altLang="en-US" dirty="0" smtClean="0"/>
              <a:t>运用面向对象封装</a:t>
            </a:r>
            <a:r>
              <a:rPr lang="zh-CN" altLang="en-US" dirty="0"/>
              <a:t>确认框对话框功能</a:t>
            </a:r>
          </a:p>
        </p:txBody>
      </p:sp>
    </p:spTree>
    <p:extLst>
      <p:ext uri="{BB962C8B-B14F-4D97-AF65-F5344CB8AC3E}">
        <p14:creationId xmlns:p14="http://schemas.microsoft.com/office/powerpoint/2010/main" val="12097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17" y="1200573"/>
            <a:ext cx="6980749" cy="51663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原型是什么 ？  </a:t>
            </a:r>
            <a:endParaRPr lang="en-US" altLang="zh-CN" dirty="0" smtClean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一个对象，我们也称为 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prototype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为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原型对象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原型的作用是什么 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共享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方法</a:t>
            </a: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可以把那些不变的方法，直接定义在 prototype 对象上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构造函数和原型里面的</a:t>
            </a:r>
            <a:r>
              <a:rPr lang="en-US" altLang="zh-CN" dirty="0" smtClean="0">
                <a:sym typeface="+mn-ea"/>
              </a:rPr>
              <a:t>this</a:t>
            </a:r>
            <a:r>
              <a:rPr lang="zh-CN" altLang="en-US" dirty="0" smtClean="0">
                <a:sym typeface="+mn-ea"/>
              </a:rPr>
              <a:t>指向谁 </a:t>
            </a:r>
            <a:r>
              <a:rPr lang="zh-CN" altLang="en-US" dirty="0"/>
              <a:t>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实例化的对象</a:t>
            </a: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	</a:t>
            </a:r>
            <a:endParaRPr lang="zh-CN" altLang="en-US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06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原型</a:t>
            </a:r>
            <a:r>
              <a:rPr lang="en-US" altLang="zh-CN" dirty="0" smtClean="0"/>
              <a:t>- this</a:t>
            </a:r>
            <a:r>
              <a:rPr lang="zh-CN" altLang="en-US" dirty="0" smtClean="0"/>
              <a:t>指向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709733"/>
            <a:ext cx="11286387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目标：能够说出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构造函数和原型对象中的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this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指向 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构造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函数和原型对象中的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this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都指向 实例化的对象</a:t>
            </a:r>
          </a:p>
          <a:p>
            <a:pPr marL="0" indent="0">
              <a:buNone/>
            </a:pP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215925"/>
            <a:ext cx="3990077" cy="1921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2813087"/>
            <a:ext cx="4010124" cy="2323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485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17" y="1200573"/>
            <a:ext cx="6980749" cy="51663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构造函数和原型里面的</a:t>
            </a:r>
            <a:r>
              <a:rPr lang="en-US" altLang="zh-CN" dirty="0" smtClean="0">
                <a:sym typeface="+mn-ea"/>
              </a:rPr>
              <a:t>this</a:t>
            </a:r>
            <a:r>
              <a:rPr lang="zh-CN" altLang="en-US" dirty="0" smtClean="0">
                <a:sym typeface="+mn-ea"/>
              </a:rPr>
              <a:t>指向谁 </a:t>
            </a:r>
            <a:r>
              <a:rPr lang="zh-CN" altLang="en-US" dirty="0"/>
              <a:t>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实例化的对象</a:t>
            </a: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	</a:t>
            </a:r>
            <a:endParaRPr lang="zh-CN" altLang="en-US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2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给数组扩展方法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66799"/>
            <a:ext cx="9216000" cy="2837468"/>
          </a:xfrm>
        </p:spPr>
        <p:txBody>
          <a:bodyPr/>
          <a:lstStyle/>
          <a:p>
            <a:r>
              <a:rPr lang="zh-CN" altLang="en-US" dirty="0" smtClean="0"/>
              <a:t>需求：</a:t>
            </a:r>
            <a:endParaRPr lang="en-US" altLang="zh-CN" dirty="0" smtClean="0"/>
          </a:p>
          <a:p>
            <a:r>
              <a:rPr lang="zh-CN" altLang="en-US" dirty="0" smtClean="0"/>
              <a:t>①：给数组扩展求最大值方法和求和方法</a:t>
            </a:r>
            <a:endParaRPr lang="en-US" altLang="zh-CN" dirty="0" smtClean="0"/>
          </a:p>
          <a:p>
            <a:r>
              <a:rPr lang="zh-CN" altLang="en-US" dirty="0" smtClean="0"/>
              <a:t>比如： 以前学过  </a:t>
            </a:r>
            <a:endParaRPr lang="en-US" altLang="zh-CN" dirty="0" smtClean="0"/>
          </a:p>
          <a:p>
            <a:r>
              <a:rPr lang="en-US" altLang="zh-CN" dirty="0" err="1"/>
              <a:t>c</a:t>
            </a:r>
            <a:r>
              <a:rPr lang="en-US" altLang="zh-CN" dirty="0" err="1" smtClean="0"/>
              <a:t>onst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arr</a:t>
            </a:r>
            <a:r>
              <a:rPr lang="en-US" altLang="zh-CN" dirty="0" smtClean="0"/>
              <a:t> = [1,2,3]</a:t>
            </a:r>
            <a:endParaRPr lang="en-US" altLang="zh-CN" dirty="0"/>
          </a:p>
          <a:p>
            <a:r>
              <a:rPr lang="en-US" altLang="zh-CN" dirty="0" err="1"/>
              <a:t>a</a:t>
            </a:r>
            <a:r>
              <a:rPr lang="en-US" altLang="zh-CN" dirty="0" err="1" smtClean="0"/>
              <a:t>rr.reverse</a:t>
            </a:r>
            <a:r>
              <a:rPr lang="en-US" altLang="zh-CN" dirty="0" smtClean="0"/>
              <a:t>()      </a:t>
            </a:r>
            <a:r>
              <a:rPr lang="zh-CN" altLang="en-US" dirty="0" smtClean="0"/>
              <a:t>结果是  </a:t>
            </a:r>
            <a:r>
              <a:rPr lang="en-US" altLang="zh-CN" dirty="0" smtClean="0"/>
              <a:t>[3,2,1]</a:t>
            </a:r>
          </a:p>
          <a:p>
            <a:r>
              <a:rPr lang="zh-CN" altLang="en-US" dirty="0" smtClean="0"/>
              <a:t>扩展完毕之后：</a:t>
            </a:r>
            <a:endParaRPr lang="en-US" altLang="zh-CN" dirty="0" smtClean="0"/>
          </a:p>
          <a:p>
            <a:r>
              <a:rPr lang="en-US" altLang="zh-CN" dirty="0" err="1"/>
              <a:t>a</a:t>
            </a:r>
            <a:r>
              <a:rPr lang="en-US" altLang="zh-CN" dirty="0" err="1" smtClean="0"/>
              <a:t>rr.sum</a:t>
            </a:r>
            <a:r>
              <a:rPr lang="en-US" altLang="zh-CN" dirty="0" smtClean="0"/>
              <a:t>()     </a:t>
            </a:r>
            <a:r>
              <a:rPr lang="zh-CN" altLang="en-US" dirty="0" smtClean="0"/>
              <a:t>返回的结果是 </a:t>
            </a:r>
            <a:r>
              <a:rPr lang="en-US" altLang="zh-CN" dirty="0" smtClean="0"/>
              <a:t>6</a:t>
            </a:r>
          </a:p>
          <a:p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65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给数组扩展方法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66799"/>
            <a:ext cx="9216000" cy="2837468"/>
          </a:xfrm>
        </p:spPr>
        <p:txBody>
          <a:bodyPr/>
          <a:lstStyle/>
          <a:p>
            <a:r>
              <a:rPr lang="zh-CN" altLang="en-US" dirty="0" smtClean="0"/>
              <a:t>需求：</a:t>
            </a:r>
            <a:endParaRPr lang="en-US" altLang="zh-CN" dirty="0" smtClean="0"/>
          </a:p>
          <a:p>
            <a:r>
              <a:rPr lang="zh-CN" altLang="en-US" dirty="0" smtClean="0"/>
              <a:t>①：给数组扩展求最大值方法和求和方法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17" y="2796608"/>
            <a:ext cx="4679483" cy="1752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717" y="4823000"/>
            <a:ext cx="7380952" cy="1533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110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原型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constructor 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对象原型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</a:t>
            </a:r>
            <a:r>
              <a:rPr lang="zh-CN" altLang="en-US" dirty="0" smtClean="0">
                <a:solidFill>
                  <a:schemeClr val="tx1"/>
                </a:solidFill>
              </a:rPr>
              <a:t>继承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原型链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06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en-US" altLang="zh-CN" dirty="0">
                <a:solidFill>
                  <a:srgbClr val="C00000"/>
                </a:solidFill>
              </a:rPr>
              <a:t>constructor </a:t>
            </a:r>
            <a:r>
              <a:rPr lang="zh-CN" altLang="en-US" dirty="0" smtClean="0">
                <a:solidFill>
                  <a:srgbClr val="C00000"/>
                </a:solidFill>
              </a:rPr>
              <a:t>属性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591199"/>
            <a:ext cx="11108587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chemeClr val="tx1"/>
                </a:solidFill>
              </a:rPr>
              <a:t>在哪里？ </a:t>
            </a:r>
            <a:r>
              <a:rPr lang="zh-CN" altLang="en-US" dirty="0" smtClean="0">
                <a:solidFill>
                  <a:schemeClr val="tx1"/>
                </a:solidFill>
              </a:rPr>
              <a:t>每个原型对象里面都有个</a:t>
            </a:r>
            <a:r>
              <a:rPr lang="en-US" altLang="zh-CN" dirty="0" smtClean="0">
                <a:solidFill>
                  <a:schemeClr val="tx1"/>
                </a:solidFill>
              </a:rPr>
              <a:t>constructor</a:t>
            </a:r>
            <a:r>
              <a:rPr lang="en-US" altLang="zh-CN" dirty="0">
                <a:solidFill>
                  <a:schemeClr val="tx1"/>
                </a:solidFill>
              </a:rPr>
              <a:t> </a:t>
            </a:r>
            <a:r>
              <a:rPr lang="zh-CN" altLang="en-US" dirty="0" smtClean="0">
                <a:solidFill>
                  <a:schemeClr val="tx1"/>
                </a:solidFill>
              </a:rPr>
              <a:t>属性（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constructor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chemeClr val="tx1"/>
                </a:solidFill>
              </a:rPr>
              <a:t>作用：</a:t>
            </a:r>
            <a:r>
              <a:rPr lang="zh-CN" altLang="en-US" dirty="0"/>
              <a:t>该属性</a:t>
            </a:r>
            <a:r>
              <a:rPr lang="zh-CN" altLang="en-US" dirty="0" smtClean="0">
                <a:solidFill>
                  <a:srgbClr val="C00000"/>
                </a:solidFill>
              </a:rPr>
              <a:t>指向</a:t>
            </a:r>
            <a:r>
              <a:rPr lang="zh-CN" altLang="en-US" dirty="0" smtClean="0"/>
              <a:t>该原型对象的</a:t>
            </a:r>
            <a:r>
              <a:rPr lang="zh-CN" altLang="en-US" dirty="0" smtClean="0">
                <a:solidFill>
                  <a:srgbClr val="C00000"/>
                </a:solidFill>
              </a:rPr>
              <a:t>构造函数， 简单理解，就是指向我的爸爸，我是有爸爸的孩子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72734" y="3598334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function Star(</a:t>
            </a:r>
            <a:r>
              <a:rPr lang="en-US" altLang="zh-CN" i="1" dirty="0"/>
              <a:t>name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      this.name = </a:t>
            </a:r>
            <a:r>
              <a:rPr lang="en-US" altLang="zh-CN" i="1" dirty="0"/>
              <a:t>name</a:t>
            </a:r>
            <a:endParaRPr lang="en-US" altLang="zh-CN" dirty="0"/>
          </a:p>
          <a:p>
            <a:r>
              <a:rPr lang="en-US" altLang="zh-CN" dirty="0" smtClean="0"/>
              <a:t>}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2675467" y="4868334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656668" y="3776134"/>
            <a:ext cx="1955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645344" y="3581401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共享的属性和方法</a:t>
            </a:r>
            <a:endParaRPr lang="en-US" altLang="zh-CN" sz="14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constructor 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17877" y="4868334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4656668" y="4368801"/>
            <a:ext cx="1955799" cy="16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54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en-US" altLang="zh-CN" dirty="0">
                <a:solidFill>
                  <a:srgbClr val="C00000"/>
                </a:solidFill>
              </a:rPr>
              <a:t>constructor </a:t>
            </a:r>
            <a:r>
              <a:rPr lang="zh-CN" altLang="en-US" dirty="0" smtClean="0">
                <a:solidFill>
                  <a:srgbClr val="C00000"/>
                </a:solidFill>
              </a:rPr>
              <a:t>属性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591199"/>
            <a:ext cx="11108587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目标：了解</a:t>
            </a:r>
            <a:r>
              <a:rPr lang="en-US" altLang="zh-CN" dirty="0">
                <a:solidFill>
                  <a:schemeClr val="tx1"/>
                </a:solidFill>
              </a:rPr>
              <a:t>constructor</a:t>
            </a:r>
            <a:r>
              <a:rPr lang="zh-CN" altLang="en-US" dirty="0">
                <a:solidFill>
                  <a:schemeClr val="tx1"/>
                </a:solidFill>
              </a:rPr>
              <a:t>属性的作用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chemeClr val="tx1"/>
                </a:solidFill>
              </a:rPr>
              <a:t>使用场景：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如果</a:t>
            </a:r>
            <a:r>
              <a:rPr lang="zh-CN" altLang="en-US" dirty="0">
                <a:sym typeface="+mn-ea"/>
              </a:rPr>
              <a:t>有多个对象的方法，我们可以给原型对象采取对象形式</a:t>
            </a:r>
            <a:r>
              <a:rPr lang="zh-CN" altLang="en-US" dirty="0" smtClean="0">
                <a:sym typeface="+mn-ea"/>
              </a:rPr>
              <a:t>赋值</a:t>
            </a:r>
            <a:r>
              <a:rPr lang="en-US" altLang="zh-CN" dirty="0" smtClean="0">
                <a:sym typeface="+mn-ea"/>
              </a:rPr>
              <a:t>.</a:t>
            </a: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但是</a:t>
            </a:r>
            <a:r>
              <a:rPr lang="zh-CN" altLang="en-US" dirty="0">
                <a:sym typeface="+mn-ea"/>
              </a:rPr>
              <a:t>这样就会覆盖构造函数原型对象原来的内容，这样修改后的原型对象 </a:t>
            </a:r>
            <a:r>
              <a:rPr lang="en-US" altLang="zh-CN" dirty="0">
                <a:sym typeface="+mn-ea"/>
              </a:rPr>
              <a:t>constructor  </a:t>
            </a:r>
            <a:r>
              <a:rPr lang="zh-CN" altLang="en-US" dirty="0">
                <a:sym typeface="+mn-ea"/>
              </a:rPr>
              <a:t>就不再指向当前构造函数</a:t>
            </a:r>
            <a:r>
              <a:rPr lang="zh-CN" altLang="en-US" dirty="0" smtClean="0">
                <a:sym typeface="+mn-ea"/>
              </a:rPr>
              <a:t>了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此时</a:t>
            </a:r>
            <a:r>
              <a:rPr lang="zh-CN" altLang="en-US" dirty="0">
                <a:sym typeface="+mn-ea"/>
              </a:rPr>
              <a:t>，我们可以在修改后的原型对象中，添加一个 </a:t>
            </a:r>
            <a:r>
              <a:rPr lang="en-US" altLang="zh-CN" dirty="0">
                <a:sym typeface="+mn-ea"/>
              </a:rPr>
              <a:t>constructor </a:t>
            </a:r>
            <a:r>
              <a:rPr lang="zh-CN" altLang="en-US" dirty="0">
                <a:sym typeface="+mn-ea"/>
              </a:rPr>
              <a:t>指向原来的构造函数。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4025314"/>
            <a:ext cx="5203333" cy="1927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346" y="4071734"/>
            <a:ext cx="4037591" cy="1881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131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18" y="1200573"/>
            <a:ext cx="5760000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c</a:t>
            </a:r>
            <a:r>
              <a:rPr lang="en-US" altLang="zh-CN" dirty="0" smtClean="0"/>
              <a:t>onstructor</a:t>
            </a:r>
            <a:r>
              <a:rPr lang="zh-CN" altLang="en-US" dirty="0" smtClean="0"/>
              <a:t>属性的作用是什么？</a:t>
            </a:r>
            <a:endParaRPr lang="en-US" altLang="zh-CN" dirty="0" smtClean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指向该原型对象的构造函数</a:t>
            </a: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8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10673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构造函数可以创建实例对象，构造函数还有一个原型对象，一些公共的属性或者方法放到这个原型对象身上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但是 为啥实例对象可以访问原型对象里面的属性和方法呢？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15067" y="2819401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function Star(</a:t>
            </a:r>
            <a:r>
              <a:rPr lang="en-US" altLang="zh-CN" i="1" dirty="0"/>
              <a:t>name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      this.name = </a:t>
            </a:r>
            <a:r>
              <a:rPr lang="en-US" altLang="zh-CN" i="1" dirty="0"/>
              <a:t>name</a:t>
            </a:r>
            <a:endParaRPr lang="en-US" altLang="zh-CN" dirty="0"/>
          </a:p>
          <a:p>
            <a:r>
              <a:rPr lang="en-US" altLang="zh-CN" dirty="0" smtClean="0"/>
              <a:t>}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2717800" y="4089401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4699001" y="3352801"/>
            <a:ext cx="1955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687677" y="2802468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共享的属性和方法</a:t>
            </a:r>
            <a:endParaRPr lang="en-US" altLang="zh-CN" sz="14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31188" y="4066286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52855" y="5219699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r>
              <a:rPr lang="en-US" altLang="zh-CN" dirty="0" smtClean="0"/>
              <a:t>ew Star()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56810" y="6428373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实例对象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" name="直接箭头连接符 13"/>
          <p:cNvCxnSpPr>
            <a:endCxn id="12" idx="1"/>
          </p:cNvCxnSpPr>
          <p:nvPr/>
        </p:nvCxnSpPr>
        <p:spPr>
          <a:xfrm>
            <a:off x="3357034" y="3945468"/>
            <a:ext cx="977899" cy="183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8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10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1"/>
            <a:ext cx="6300000" cy="36626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编程思想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构造函数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/>
              <a:t>原型</a:t>
            </a:r>
            <a:endParaRPr lang="en-US" altLang="zh-CN" dirty="0" smtClean="0"/>
          </a:p>
          <a:p>
            <a:r>
              <a:rPr lang="zh-CN" altLang="en-US" dirty="0"/>
              <a:t>综合案例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原型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constructor 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</a:p>
          <a:p>
            <a:r>
              <a:rPr lang="zh-CN" altLang="en-US" dirty="0" smtClean="0">
                <a:solidFill>
                  <a:srgbClr val="C00000"/>
                </a:solidFill>
              </a:rPr>
              <a:t>对象原型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</a:t>
            </a:r>
            <a:r>
              <a:rPr lang="zh-CN" altLang="en-US" dirty="0" smtClean="0">
                <a:solidFill>
                  <a:schemeClr val="tx1"/>
                </a:solidFill>
              </a:rPr>
              <a:t>继承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原型链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4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对象原型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10673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对象都会有一个属性 </a:t>
            </a:r>
            <a:r>
              <a:rPr lang="en-US" altLang="zh-CN" dirty="0" smtClean="0">
                <a:solidFill>
                  <a:srgbClr val="C00000"/>
                </a:solidFill>
              </a:rPr>
              <a:t>__proto__  </a:t>
            </a:r>
            <a:r>
              <a:rPr lang="zh-CN" altLang="en-US" dirty="0" smtClean="0"/>
              <a:t>指向</a:t>
            </a:r>
            <a:r>
              <a:rPr lang="zh-CN" altLang="en-US" dirty="0"/>
              <a:t>构造函数的 prototype 原型</a:t>
            </a:r>
            <a:r>
              <a:rPr lang="zh-CN" altLang="en-US" dirty="0" smtClean="0"/>
              <a:t>对象，之所以</a:t>
            </a:r>
            <a:r>
              <a:rPr lang="zh-CN" altLang="en-US" dirty="0"/>
              <a:t>我们对象可以使用构造函数 </a:t>
            </a:r>
            <a:r>
              <a:rPr lang="en-US" altLang="zh-CN" dirty="0"/>
              <a:t>prototype </a:t>
            </a:r>
            <a:r>
              <a:rPr lang="zh-CN" altLang="en-US" dirty="0"/>
              <a:t>原型对象的属性和方法，就是因为</a:t>
            </a:r>
            <a:r>
              <a:rPr lang="zh-CN" altLang="en-US" dirty="0" smtClean="0"/>
              <a:t>对象有 </a:t>
            </a:r>
            <a:r>
              <a:rPr lang="en-US" altLang="zh-CN" dirty="0" smtClean="0"/>
              <a:t>__proto__ </a:t>
            </a:r>
            <a:r>
              <a:rPr lang="zh-CN" altLang="en-US" dirty="0" smtClean="0"/>
              <a:t>原型</a:t>
            </a:r>
            <a:r>
              <a:rPr lang="zh-CN" altLang="en-US" dirty="0"/>
              <a:t>的存在。</a:t>
            </a: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15067" y="2819401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function Star(</a:t>
            </a:r>
            <a:r>
              <a:rPr lang="en-US" altLang="zh-CN" i="1" dirty="0"/>
              <a:t>name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      this.name = </a:t>
            </a:r>
            <a:r>
              <a:rPr lang="en-US" altLang="zh-CN" i="1" dirty="0"/>
              <a:t>name</a:t>
            </a:r>
            <a:endParaRPr lang="en-US" altLang="zh-CN" dirty="0"/>
          </a:p>
          <a:p>
            <a:r>
              <a:rPr lang="en-US" altLang="zh-CN" dirty="0" smtClean="0"/>
              <a:t>}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2717800" y="4089401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4699001" y="3352801"/>
            <a:ext cx="1955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687677" y="2802468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共享的属性和方法</a:t>
            </a:r>
            <a:endParaRPr lang="en-US" altLang="zh-CN" sz="14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31188" y="4066286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34933" y="5219699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r>
              <a:rPr lang="en-US" altLang="zh-CN" dirty="0" smtClean="0"/>
              <a:t>ew Star()</a:t>
            </a:r>
          </a:p>
          <a:p>
            <a:pPr algn="ctr"/>
            <a:r>
              <a:rPr lang="en-US" altLang="zh-CN" dirty="0" smtClean="0"/>
              <a:t>__proto__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5256810" y="6428373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实例对象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" name="直接箭头连接符 13"/>
          <p:cNvCxnSpPr>
            <a:endCxn id="12" idx="1"/>
          </p:cNvCxnSpPr>
          <p:nvPr/>
        </p:nvCxnSpPr>
        <p:spPr>
          <a:xfrm>
            <a:off x="3357034" y="3945468"/>
            <a:ext cx="977899" cy="183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3"/>
          </p:cNvCxnSpPr>
          <p:nvPr/>
        </p:nvCxnSpPr>
        <p:spPr>
          <a:xfrm flipV="1">
            <a:off x="7018867" y="3928535"/>
            <a:ext cx="948266" cy="1854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2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对象原型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276913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注意：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/>
                </a:solidFill>
              </a:rPr>
              <a:t>__proto__ </a:t>
            </a:r>
            <a:r>
              <a:rPr lang="zh-CN" altLang="en-US" dirty="0">
                <a:solidFill>
                  <a:schemeClr val="tx1"/>
                </a:solidFill>
              </a:rPr>
              <a:t>是</a:t>
            </a:r>
            <a:r>
              <a:rPr lang="en-US" altLang="zh-CN" dirty="0" smtClean="0">
                <a:solidFill>
                  <a:schemeClr val="tx1"/>
                </a:solidFill>
              </a:rPr>
              <a:t>JS</a:t>
            </a:r>
            <a:r>
              <a:rPr lang="zh-CN" altLang="en-US" dirty="0" smtClean="0">
                <a:solidFill>
                  <a:schemeClr val="tx1"/>
                </a:solidFill>
              </a:rPr>
              <a:t>非标准属性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[[</a:t>
            </a:r>
            <a:r>
              <a:rPr lang="en-US" altLang="zh-CN" dirty="0">
                <a:solidFill>
                  <a:schemeClr val="tx1"/>
                </a:solidFill>
              </a:rPr>
              <a:t>prototype]]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__proto__</a:t>
            </a:r>
            <a:r>
              <a:rPr lang="zh-CN" altLang="en-US" dirty="0">
                <a:solidFill>
                  <a:schemeClr val="tx1"/>
                </a:solidFill>
              </a:rPr>
              <a:t>意义相同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用来表明当前实例对象指向哪个原型对象</a:t>
            </a:r>
            <a:r>
              <a:rPr lang="en-US" altLang="zh-CN" dirty="0" smtClean="0">
                <a:solidFill>
                  <a:schemeClr val="tx1"/>
                </a:solidFill>
              </a:rPr>
              <a:t>prototype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/>
                </a:solidFill>
              </a:rPr>
              <a:t>__proto__</a:t>
            </a:r>
            <a:r>
              <a:rPr lang="zh-CN" altLang="en-US" dirty="0" smtClean="0">
                <a:solidFill>
                  <a:schemeClr val="tx1"/>
                </a:solidFill>
              </a:rPr>
              <a:t>对象原型里面也有一个 </a:t>
            </a:r>
            <a:r>
              <a:rPr lang="en-US" altLang="zh-CN" dirty="0" smtClean="0">
                <a:sym typeface="+mn-ea"/>
              </a:rPr>
              <a:t>constructor</a:t>
            </a:r>
            <a:r>
              <a:rPr lang="zh-CN" altLang="en-US" dirty="0" smtClean="0">
                <a:sym typeface="+mn-ea"/>
              </a:rPr>
              <a:t>属性，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指向创建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该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实例对象的构造函数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35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对象原型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37" y="1599666"/>
            <a:ext cx="10720800" cy="10673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对象都会有一个属性 </a:t>
            </a:r>
            <a:r>
              <a:rPr lang="en-US" altLang="zh-CN" dirty="0" smtClean="0">
                <a:solidFill>
                  <a:srgbClr val="C00000"/>
                </a:solidFill>
              </a:rPr>
              <a:t>__proto__  </a:t>
            </a:r>
            <a:r>
              <a:rPr lang="zh-CN" altLang="en-US" dirty="0" smtClean="0"/>
              <a:t>指向</a:t>
            </a:r>
            <a:r>
              <a:rPr lang="zh-CN" altLang="en-US" dirty="0"/>
              <a:t>构造函数的 prototype 原型</a:t>
            </a:r>
            <a:r>
              <a:rPr lang="zh-CN" altLang="en-US" dirty="0" smtClean="0"/>
              <a:t>对象，之所以</a:t>
            </a:r>
            <a:r>
              <a:rPr lang="zh-CN" altLang="en-US" dirty="0"/>
              <a:t>我们对象可以使用构造函数 </a:t>
            </a:r>
            <a:r>
              <a:rPr lang="en-US" altLang="zh-CN" dirty="0"/>
              <a:t>prototype </a:t>
            </a:r>
            <a:r>
              <a:rPr lang="zh-CN" altLang="en-US" dirty="0"/>
              <a:t>原型对象的属性和方法，就是因为</a:t>
            </a:r>
            <a:r>
              <a:rPr lang="zh-CN" altLang="en-US" dirty="0" smtClean="0"/>
              <a:t>对象有 </a:t>
            </a:r>
            <a:r>
              <a:rPr lang="en-US" altLang="zh-CN" dirty="0" smtClean="0"/>
              <a:t>__proto__ </a:t>
            </a:r>
            <a:r>
              <a:rPr lang="zh-CN" altLang="en-US" dirty="0" smtClean="0"/>
              <a:t>原型</a:t>
            </a:r>
            <a:r>
              <a:rPr lang="zh-CN" altLang="en-US" dirty="0"/>
              <a:t>的存在</a:t>
            </a:r>
            <a:r>
              <a:rPr lang="zh-CN" altLang="en-US" dirty="0" smtClean="0"/>
              <a:t>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15067" y="2819401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function Star(</a:t>
            </a:r>
            <a:r>
              <a:rPr lang="en-US" altLang="zh-CN" i="1" dirty="0"/>
              <a:t>name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      this.name = </a:t>
            </a:r>
            <a:r>
              <a:rPr lang="en-US" altLang="zh-CN" i="1" dirty="0"/>
              <a:t>name</a:t>
            </a:r>
            <a:endParaRPr lang="en-US" altLang="zh-CN" dirty="0"/>
          </a:p>
          <a:p>
            <a:r>
              <a:rPr lang="en-US" altLang="zh-CN" dirty="0" smtClean="0"/>
              <a:t>}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2717800" y="4089401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4699001" y="3090334"/>
            <a:ext cx="1955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687677" y="2802468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共享的属性和方法</a:t>
            </a:r>
            <a:endParaRPr lang="en-US" altLang="zh-CN" sz="14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</a:t>
            </a:r>
            <a:r>
              <a:rPr lang="en-US" altLang="zh-CN" sz="14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rototype.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constructor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31188" y="4072357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34933" y="5219699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实例对象</a:t>
            </a:r>
            <a:r>
              <a:rPr lang="en-US" altLang="zh-CN" sz="12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.__proto__</a:t>
            </a:r>
          </a:p>
          <a:p>
            <a:pPr algn="ctr"/>
            <a:r>
              <a:rPr lang="zh-CN" altLang="en-US" sz="12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实例对象</a:t>
            </a:r>
            <a:r>
              <a:rPr lang="en-US" altLang="zh-CN" sz="12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.__</a:t>
            </a:r>
            <a:r>
              <a:rPr lang="en-US" altLang="zh-CN" sz="12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proto__.constructor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99001" y="6413500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实例对象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Star()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357034" y="3945468"/>
            <a:ext cx="1189566" cy="127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333067" y="3945469"/>
            <a:ext cx="2217276" cy="16679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2888006" y="3945469"/>
            <a:ext cx="1740153" cy="19049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4789770" y="3485633"/>
            <a:ext cx="1807138" cy="21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6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10" grpId="0"/>
      <p:bldP spid="12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18" y="1200573"/>
            <a:ext cx="5760000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p</a:t>
            </a:r>
            <a:r>
              <a:rPr lang="en-US" altLang="zh-CN" dirty="0" smtClean="0"/>
              <a:t>rototype</a:t>
            </a:r>
            <a:r>
              <a:rPr lang="zh-CN" altLang="en-US" dirty="0" smtClean="0"/>
              <a:t>是什么？哪里来的？</a:t>
            </a:r>
            <a:endParaRPr lang="en-US" altLang="zh-CN" dirty="0" smtClean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原型（原型对象）</a:t>
            </a: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构造函数都自动有原型</a:t>
            </a: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c</a:t>
            </a:r>
            <a:r>
              <a:rPr lang="en-US" altLang="zh-CN" dirty="0" smtClean="0"/>
              <a:t>onstructor</a:t>
            </a:r>
            <a:r>
              <a:rPr lang="zh-CN" altLang="en-US" dirty="0" smtClean="0"/>
              <a:t>属性在哪里？作用干啥的？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原型和对象原型</a:t>
            </a: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__proto__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里面都有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</a:t>
            </a:r>
            <a:r>
              <a:rPr lang="zh-CN" altLang="en-US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指向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创建实例对象</a:t>
            </a: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原型的</a:t>
            </a:r>
            <a:r>
              <a:rPr lang="zh-CN" altLang="en-US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/>
              <a:t>__proto__</a:t>
            </a:r>
            <a:r>
              <a:rPr lang="zh-CN" altLang="en-US" dirty="0" smtClean="0"/>
              <a:t>属性</a:t>
            </a:r>
            <a:r>
              <a:rPr lang="zh-CN" altLang="en-US" dirty="0"/>
              <a:t>在哪里</a:t>
            </a:r>
            <a:r>
              <a:rPr lang="zh-CN" altLang="en-US" dirty="0" smtClean="0"/>
              <a:t>？指向谁？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在实例对象里面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指向原型 </a:t>
            </a: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根据下面代码，请画图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66799"/>
            <a:ext cx="9216000" cy="2837468"/>
          </a:xfrm>
        </p:spPr>
        <p:txBody>
          <a:bodyPr/>
          <a:lstStyle/>
          <a:p>
            <a:r>
              <a:rPr lang="zh-CN" altLang="en-US" dirty="0" smtClean="0"/>
              <a:t>需求：</a:t>
            </a:r>
            <a:endParaRPr lang="en-US" altLang="zh-CN" dirty="0" smtClean="0"/>
          </a:p>
          <a:p>
            <a:r>
              <a:rPr lang="zh-CN" altLang="en-US" dirty="0" smtClean="0"/>
              <a:t>①：利用画图工具，画出 构造函数  原型  实例对象 三者的关系</a:t>
            </a:r>
            <a:endParaRPr lang="en-US" altLang="zh-CN" dirty="0" smtClean="0"/>
          </a:p>
          <a:p>
            <a:r>
              <a:rPr lang="zh-CN" altLang="en-US" dirty="0" smtClean="0"/>
              <a:t>②：要求里面有</a:t>
            </a:r>
            <a:r>
              <a:rPr lang="en-US" altLang="zh-CN" dirty="0" smtClean="0"/>
              <a:t>__proto__ 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constructor </a:t>
            </a:r>
            <a:r>
              <a:rPr lang="zh-CN" altLang="en-US" dirty="0" smtClean="0"/>
              <a:t>的指向</a:t>
            </a:r>
            <a:endParaRPr lang="en-US" altLang="zh-CN" dirty="0" smtClean="0"/>
          </a:p>
          <a:p>
            <a:r>
              <a:rPr lang="zh-CN" altLang="en-US" dirty="0" smtClean="0"/>
              <a:t>③：并在代码打印验证指向正确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650" y="3919647"/>
            <a:ext cx="5542857" cy="176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39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原型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constructor 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对象原型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原型</a:t>
            </a:r>
            <a:r>
              <a:rPr lang="zh-CN" altLang="en-US" dirty="0" smtClean="0">
                <a:solidFill>
                  <a:srgbClr val="C00000"/>
                </a:solidFill>
              </a:rPr>
              <a:t>继承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原型链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79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原型继承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继承是面向对象编程的另一个特征，通过继承进一步提升代码封装的程度，</a:t>
            </a:r>
            <a:r>
              <a:rPr lang="en-US" altLang="zh-CN" dirty="0"/>
              <a:t>JavaScript </a:t>
            </a:r>
            <a:r>
              <a:rPr lang="zh-CN" altLang="en-US" dirty="0"/>
              <a:t>中大多是借助原型对象实现继承的特性。</a:t>
            </a:r>
          </a:p>
          <a:p>
            <a:pPr marL="0" indent="0">
              <a:buNone/>
            </a:pPr>
            <a:r>
              <a:rPr lang="zh-CN" altLang="en-US" dirty="0"/>
              <a:t>龙生龙、凤生凤、老鼠的儿子会打洞描述的正是继承的</a:t>
            </a:r>
            <a:r>
              <a:rPr lang="zh-CN" altLang="en-US" dirty="0" smtClean="0"/>
              <a:t>含义。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我们来看个代码：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66" y="3367800"/>
            <a:ext cx="4800000" cy="2933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34" y="3350866"/>
            <a:ext cx="4301066" cy="2929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22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原型继承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51482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1. </a:t>
            </a:r>
            <a:r>
              <a:rPr lang="zh-CN" altLang="en-US" b="1" dirty="0" smtClean="0">
                <a:solidFill>
                  <a:srgbClr val="C00000"/>
                </a:solidFill>
              </a:rPr>
              <a:t>封装</a:t>
            </a:r>
            <a:r>
              <a:rPr lang="en-US" altLang="zh-CN" b="1" dirty="0" smtClean="0">
                <a:solidFill>
                  <a:srgbClr val="C00000"/>
                </a:solidFill>
              </a:rPr>
              <a:t>-</a:t>
            </a:r>
            <a:r>
              <a:rPr lang="zh-CN" altLang="en-US" b="1" dirty="0" smtClean="0"/>
              <a:t>抽取公共部分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把男人和女人公共的部分抽取出来放到人类里面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2" y="2621925"/>
            <a:ext cx="4002295" cy="3950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4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原型继承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51482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2. </a:t>
            </a:r>
            <a:r>
              <a:rPr lang="zh-CN" altLang="en-US" b="1" dirty="0">
                <a:solidFill>
                  <a:srgbClr val="C00000"/>
                </a:solidFill>
              </a:rPr>
              <a:t>继承</a:t>
            </a:r>
            <a:r>
              <a:rPr lang="en-US" altLang="zh-CN" b="1" dirty="0" smtClean="0">
                <a:solidFill>
                  <a:srgbClr val="C00000"/>
                </a:solidFill>
              </a:rPr>
              <a:t>-</a:t>
            </a:r>
            <a:r>
              <a:rPr lang="zh-CN" altLang="en-US" dirty="0" smtClean="0"/>
              <a:t>让男人和女人都能继承人类的一些属性和方法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把男人女人公共的属性和方法抽取出来 </a:t>
            </a:r>
            <a:r>
              <a:rPr lang="en-US" altLang="zh-CN" dirty="0" smtClean="0"/>
              <a:t>People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然后赋值给</a:t>
            </a:r>
            <a:r>
              <a:rPr lang="en-US" altLang="zh-CN" dirty="0" smtClean="0"/>
              <a:t>Man</a:t>
            </a:r>
            <a:r>
              <a:rPr lang="zh-CN" altLang="en-US" dirty="0" smtClean="0"/>
              <a:t>的原型对象，可以共享这些属性和方法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注意让</a:t>
            </a:r>
            <a:r>
              <a:rPr lang="en-US" altLang="zh-CN" dirty="0" smtClean="0"/>
              <a:t>constructor</a:t>
            </a:r>
            <a:r>
              <a:rPr lang="zh-CN" altLang="en-US" dirty="0" smtClean="0"/>
              <a:t>指回</a:t>
            </a:r>
            <a:r>
              <a:rPr lang="en-US" altLang="zh-CN" dirty="0" smtClean="0"/>
              <a:t>Man</a:t>
            </a:r>
            <a:r>
              <a:rPr lang="zh-CN" altLang="en-US" dirty="0" smtClean="0"/>
              <a:t>这个构造函数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125" y="2217305"/>
            <a:ext cx="5607609" cy="4048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66" y="3585334"/>
            <a:ext cx="3613872" cy="231593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273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面向过程</a:t>
            </a:r>
            <a:r>
              <a:rPr lang="zh-CN" altLang="en-US" dirty="0" smtClean="0">
                <a:solidFill>
                  <a:srgbClr val="C00000"/>
                </a:solidFill>
              </a:rPr>
              <a:t>介绍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面向对象介绍</a:t>
            </a:r>
            <a:endParaRPr lang="en-US" altLang="zh-CN" dirty="0" smtClean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03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原型继承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51482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3. </a:t>
            </a:r>
            <a:r>
              <a:rPr lang="zh-CN" altLang="en-US" b="1" dirty="0" smtClean="0">
                <a:solidFill>
                  <a:srgbClr val="C00000"/>
                </a:solidFill>
              </a:rPr>
              <a:t>问题：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如果我们给男人添加了一个吸烟的方法，发现女人自动也添加这个方法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513657"/>
            <a:ext cx="5560514" cy="4039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787400" y="3539067"/>
            <a:ext cx="4030133" cy="347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0" y="2541406"/>
            <a:ext cx="3223970" cy="32478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矩形 8"/>
          <p:cNvSpPr/>
          <p:nvPr/>
        </p:nvSpPr>
        <p:spPr>
          <a:xfrm>
            <a:off x="8017932" y="5147734"/>
            <a:ext cx="2023535" cy="347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5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062434" y="2813545"/>
            <a:ext cx="6199166" cy="3241623"/>
            <a:chOff x="1464234" y="2169477"/>
            <a:chExt cx="5238115" cy="2091055"/>
          </a:xfrm>
        </p:grpSpPr>
        <p:sp>
          <p:nvSpPr>
            <p:cNvPr id="11" name="矩形 10"/>
            <p:cNvSpPr/>
            <p:nvPr/>
          </p:nvSpPr>
          <p:spPr>
            <a:xfrm>
              <a:off x="1464234" y="2169477"/>
              <a:ext cx="5238115" cy="209105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15325" y="2236972"/>
              <a:ext cx="650928" cy="303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>
                  <a:solidFill>
                    <a:srgbClr val="FFFFFF"/>
                  </a:solidFill>
                </a:rPr>
                <a:t>内存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4429691" y="3062756"/>
            <a:ext cx="1639908" cy="2743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栈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6654801" y="3241910"/>
            <a:ext cx="3166533" cy="23298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堆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原型继承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51482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3. </a:t>
            </a:r>
            <a:r>
              <a:rPr lang="zh-CN" altLang="en-US" b="1" dirty="0" smtClean="0">
                <a:solidFill>
                  <a:srgbClr val="C00000"/>
                </a:solidFill>
              </a:rPr>
              <a:t>问题：</a:t>
            </a:r>
            <a:r>
              <a:rPr lang="en-US" altLang="zh-CN" b="1" dirty="0" smtClean="0">
                <a:solidFill>
                  <a:srgbClr val="C00000"/>
                </a:solidFill>
              </a:rPr>
              <a:t>--</a:t>
            </a:r>
            <a:r>
              <a:rPr lang="zh-CN" altLang="en-US" b="1" dirty="0" smtClean="0">
                <a:solidFill>
                  <a:srgbClr val="C00000"/>
                </a:solidFill>
              </a:rPr>
              <a:t>原因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男人和女人都同时使用了同一个对象，根据引用类型的特点，他们指向同一个对象，修改一个就会都影响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946" y="3800655"/>
            <a:ext cx="1612241" cy="121240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3395134" y="3204426"/>
            <a:ext cx="1112943" cy="22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529667" y="3241910"/>
            <a:ext cx="1430866" cy="373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0x111111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555067" y="3814199"/>
            <a:ext cx="1430866" cy="373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0x111111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387190" y="4000877"/>
            <a:ext cx="1167877" cy="113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945928" y="3442068"/>
            <a:ext cx="1486018" cy="74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960533" y="3998759"/>
            <a:ext cx="1471413" cy="188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7" y="3930170"/>
            <a:ext cx="2964587" cy="3676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37" y="2969099"/>
            <a:ext cx="2962754" cy="3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4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原型继承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18293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4. </a:t>
            </a:r>
            <a:r>
              <a:rPr lang="zh-CN" altLang="en-US" b="1" dirty="0">
                <a:solidFill>
                  <a:srgbClr val="C00000"/>
                </a:solidFill>
              </a:rPr>
              <a:t>解决</a:t>
            </a:r>
            <a:r>
              <a:rPr lang="zh-CN" altLang="en-US" b="1" dirty="0" smtClean="0">
                <a:solidFill>
                  <a:srgbClr val="C00000"/>
                </a:solidFill>
              </a:rPr>
              <a:t>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需求：男人和女人不要使用同一个对象，但是不同对象里面包含相同的属性和方法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答案：构造函数  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en-US" altLang="zh-CN" dirty="0" smtClean="0">
                <a:solidFill>
                  <a:schemeClr val="tx1"/>
                </a:solidFill>
              </a:rPr>
              <a:t>ew </a:t>
            </a:r>
            <a:r>
              <a:rPr lang="zh-CN" altLang="en-US" dirty="0" smtClean="0">
                <a:solidFill>
                  <a:schemeClr val="tx1"/>
                </a:solidFill>
              </a:rPr>
              <a:t>每次都会创建一个新的对象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591733"/>
            <a:ext cx="5980131" cy="2484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313" y="3827612"/>
            <a:ext cx="4291624" cy="20122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6571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原型继承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18293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5. </a:t>
            </a:r>
            <a:r>
              <a:rPr lang="zh-CN" altLang="en-US" b="1" dirty="0" smtClean="0">
                <a:solidFill>
                  <a:srgbClr val="C00000"/>
                </a:solidFill>
              </a:rPr>
              <a:t>继承写法完善</a:t>
            </a:r>
            <a:endParaRPr lang="en-US" altLang="zh-CN" b="1" dirty="0" smtClean="0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4" y="2257965"/>
            <a:ext cx="4996270" cy="2325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571" y="1519423"/>
            <a:ext cx="4671762" cy="21104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372" y="4330294"/>
            <a:ext cx="2936096" cy="1799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82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原型继承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18293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5. </a:t>
            </a:r>
            <a:r>
              <a:rPr lang="zh-CN" altLang="en-US" b="1" dirty="0" smtClean="0">
                <a:solidFill>
                  <a:srgbClr val="C00000"/>
                </a:solidFill>
              </a:rPr>
              <a:t>继承写法完善</a:t>
            </a:r>
            <a:endParaRPr lang="en-US" altLang="zh-CN" b="1" dirty="0" smtClean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2165151"/>
            <a:ext cx="5376334" cy="4342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905932" y="2743200"/>
            <a:ext cx="3056467" cy="482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28" y="1591199"/>
            <a:ext cx="4932254" cy="44534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文本框 9"/>
          <p:cNvSpPr txBox="1"/>
          <p:nvPr/>
        </p:nvSpPr>
        <p:spPr>
          <a:xfrm>
            <a:off x="8847666" y="5156200"/>
            <a:ext cx="3180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此处</a:t>
            </a:r>
            <a:r>
              <a:rPr lang="en-US" altLang="zh-CN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Woman</a:t>
            </a:r>
            <a:r>
              <a:rPr lang="zh-CN" altLang="en-US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么有</a:t>
            </a:r>
            <a:r>
              <a:rPr lang="en-US" altLang="zh-CN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smoking</a:t>
            </a:r>
            <a:r>
              <a:rPr lang="zh-CN" altLang="en-US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方法了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22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思路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292153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真正做这个案例，我们的思路应该是先考虑大的，后考虑小的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人类共有的属性和方法有那些，然后做个构造函数，进行封装，一般公共属性写到构造函数内部，公共方法，挂载到构造函数原型身上。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男人继承人类的属性和方法，之后创建自己独有的属性和方法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女人同理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01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原型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constructor 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对象原型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</a:t>
            </a:r>
            <a:r>
              <a:rPr lang="zh-CN" altLang="en-US" dirty="0" smtClean="0">
                <a:solidFill>
                  <a:schemeClr val="tx1"/>
                </a:solidFill>
              </a:rPr>
              <a:t>继承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原型链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/>
              <a:t>原型链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72201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基于原型对象的继承使得不同构造函数的原型对象关联在一起，并且这种关联的关系是一种链状的结构，我们将原型对象的链状结构关系称为原型链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51000" y="4487333"/>
            <a:ext cx="1367421" cy="621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Star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70942" y="4521736"/>
            <a:ext cx="1341890" cy="591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/>
              <a:t>Star</a:t>
            </a:r>
            <a:r>
              <a:rPr lang="zh-CN" sz="1100" dirty="0" smtClean="0"/>
              <a:t>原型</a:t>
            </a:r>
            <a:r>
              <a:rPr lang="zh-CN" sz="1100" dirty="0"/>
              <a:t>对象</a:t>
            </a:r>
            <a:r>
              <a:rPr lang="en-US" altLang="zh-CN" sz="1100" dirty="0"/>
              <a:t>prototype</a:t>
            </a:r>
          </a:p>
        </p:txBody>
      </p:sp>
      <p:cxnSp>
        <p:nvCxnSpPr>
          <p:cNvPr id="7" name="直接箭头连接符 6"/>
          <p:cNvCxnSpPr>
            <a:endCxn id="23" idx="1"/>
          </p:cNvCxnSpPr>
          <p:nvPr/>
        </p:nvCxnSpPr>
        <p:spPr>
          <a:xfrm>
            <a:off x="2580906" y="5129925"/>
            <a:ext cx="745490" cy="7391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3" idx="3"/>
            <a:endCxn id="6" idx="2"/>
          </p:cNvCxnSpPr>
          <p:nvPr/>
        </p:nvCxnSpPr>
        <p:spPr>
          <a:xfrm flipV="1">
            <a:off x="4477016" y="5113097"/>
            <a:ext cx="764871" cy="7559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018421" y="4945409"/>
            <a:ext cx="1539240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018421" y="4797756"/>
            <a:ext cx="153606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005266" y="5420746"/>
            <a:ext cx="9599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ldh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.__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proto__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79684" y="4966694"/>
            <a:ext cx="14090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原型对象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.constructor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179684" y="4567886"/>
            <a:ext cx="12299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tar</a:t>
            </a:r>
            <a:r>
              <a:rPr lang="en-US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.prototype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768025" y="4003961"/>
            <a:ext cx="1008853" cy="9074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211836" y="4404964"/>
            <a:ext cx="2864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Star</a:t>
            </a:r>
            <a:r>
              <a:rPr 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原型</a:t>
            </a:r>
            <a:r>
              <a:rPr 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prototype.__proto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228042" y="3326949"/>
            <a:ext cx="1371443" cy="634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Object </a:t>
            </a:r>
            <a:r>
              <a:rPr lang="zh-CN" altLang="en-US" sz="1200" dirty="0"/>
              <a:t>构造函数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718614" y="3543639"/>
            <a:ext cx="1493221" cy="1590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718614" y="3255233"/>
            <a:ext cx="13370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Object.prototype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11835" y="3358696"/>
            <a:ext cx="1371443" cy="645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Object </a:t>
            </a:r>
            <a:r>
              <a:rPr lang="zh-CN" altLang="en-US" sz="1200" dirty="0"/>
              <a:t>原型对象</a:t>
            </a:r>
          </a:p>
          <a:p>
            <a:pPr algn="ctr"/>
            <a:r>
              <a:rPr lang="en-US" altLang="zh-CN" sz="1200" dirty="0"/>
              <a:t>prototype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999128" y="2313218"/>
            <a:ext cx="1332072" cy="479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null</a:t>
            </a:r>
          </a:p>
        </p:txBody>
      </p:sp>
      <p:cxnSp>
        <p:nvCxnSpPr>
          <p:cNvPr id="21" name="直接箭头连接符 20"/>
          <p:cNvCxnSpPr>
            <a:endCxn id="20" idx="2"/>
          </p:cNvCxnSpPr>
          <p:nvPr/>
        </p:nvCxnSpPr>
        <p:spPr>
          <a:xfrm flipV="1">
            <a:off x="6848178" y="2792869"/>
            <a:ext cx="816986" cy="75077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228770" y="3066263"/>
            <a:ext cx="3134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Object</a:t>
            </a:r>
            <a:r>
              <a:rPr 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原型对象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prototype.__proto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326396" y="5651578"/>
            <a:ext cx="1150620" cy="434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ldh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对象实例</a:t>
            </a:r>
          </a:p>
        </p:txBody>
      </p:sp>
      <p:sp>
        <p:nvSpPr>
          <p:cNvPr id="24" name="文本框 15"/>
          <p:cNvSpPr txBox="1"/>
          <p:nvPr/>
        </p:nvSpPr>
        <p:spPr>
          <a:xfrm>
            <a:off x="4778570" y="3912352"/>
            <a:ext cx="1822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.constructor</a:t>
            </a: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4718614" y="3811080"/>
            <a:ext cx="1472242" cy="1735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26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19" grpId="0" animBg="1"/>
      <p:bldP spid="20" grpId="0" animBg="1"/>
      <p:bldP spid="22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/>
              <a:t>原型</a:t>
            </a:r>
            <a:r>
              <a:rPr lang="zh-CN" altLang="en-US" dirty="0" smtClean="0"/>
              <a:t>链</a:t>
            </a:r>
            <a:r>
              <a:rPr lang="en-US" altLang="zh-CN" dirty="0" smtClean="0"/>
              <a:t>-</a:t>
            </a:r>
            <a:r>
              <a:rPr lang="zh-CN" altLang="en-US" dirty="0" smtClean="0"/>
              <a:t>查找规则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48267"/>
          </a:xfrm>
        </p:spPr>
        <p:txBody>
          <a:bodyPr/>
          <a:lstStyle/>
          <a:p>
            <a:pPr marL="228600" indent="-228600">
              <a:buFont typeface="+mj-ea"/>
              <a:buAutoNum type="circleNumDbPlain"/>
            </a:pPr>
            <a:r>
              <a:rPr lang="zh-CN" altLang="en-US" dirty="0"/>
              <a:t>当访问一个对象的属性（包括方法）时，首先查找这个</a:t>
            </a:r>
            <a:r>
              <a:rPr lang="zh-CN" altLang="en-US" dirty="0">
                <a:solidFill>
                  <a:srgbClr val="C00000"/>
                </a:solidFill>
              </a:rPr>
              <a:t>对象自身</a:t>
            </a:r>
            <a:r>
              <a:rPr lang="zh-CN" altLang="en-US" dirty="0"/>
              <a:t>有没有该属性。</a:t>
            </a:r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/>
              <a:t>如果没有就查找它的原型（也就是 </a:t>
            </a:r>
            <a:r>
              <a:rPr lang="en-US" altLang="zh-CN" dirty="0"/>
              <a:t>__proto__</a:t>
            </a:r>
            <a:r>
              <a:rPr lang="zh-CN" altLang="en-US" dirty="0"/>
              <a:t>指向的 </a:t>
            </a:r>
            <a:r>
              <a:rPr lang="en-US" altLang="zh-CN" dirty="0">
                <a:solidFill>
                  <a:srgbClr val="C00000"/>
                </a:solidFill>
              </a:rPr>
              <a:t>prototype </a:t>
            </a:r>
            <a:r>
              <a:rPr lang="zh-CN" altLang="en-US" dirty="0">
                <a:solidFill>
                  <a:srgbClr val="C00000"/>
                </a:solidFill>
              </a:rPr>
              <a:t>原型对象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/>
              <a:t>如果还没有就查找原型对象的原型（</a:t>
            </a:r>
            <a:r>
              <a:rPr lang="en-US" altLang="zh-CN" dirty="0">
                <a:solidFill>
                  <a:srgbClr val="C00000"/>
                </a:solidFill>
              </a:rPr>
              <a:t>Object</a:t>
            </a:r>
            <a:r>
              <a:rPr lang="zh-CN" altLang="en-US" dirty="0">
                <a:solidFill>
                  <a:srgbClr val="C00000"/>
                </a:solidFill>
              </a:rPr>
              <a:t>的原型对象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/>
              <a:t>依此类推一直找到 </a:t>
            </a:r>
            <a:r>
              <a:rPr lang="en-US" altLang="zh-CN" dirty="0"/>
              <a:t>Object </a:t>
            </a:r>
            <a:r>
              <a:rPr lang="zh-CN" altLang="en-US" dirty="0"/>
              <a:t>为止（</a:t>
            </a:r>
            <a:r>
              <a:rPr lang="en-US" altLang="zh-CN" dirty="0">
                <a:solidFill>
                  <a:srgbClr val="C00000"/>
                </a:solidFill>
              </a:rPr>
              <a:t>null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pPr marL="228600" indent="-228600">
              <a:buFont typeface="+mj-ea"/>
              <a:buAutoNum type="circleNumDbPlain"/>
            </a:pPr>
            <a:r>
              <a:rPr lang="en-US" altLang="zh-CN" dirty="0">
                <a:sym typeface="+mn-ea"/>
              </a:rPr>
              <a:t>__proto__</a:t>
            </a:r>
            <a:r>
              <a:rPr lang="zh-CN" altLang="en-US" dirty="0">
                <a:sym typeface="+mn-ea"/>
              </a:rPr>
              <a:t>对象原型的意义就在于为对象成员查找机制提供一个方向，或者说一条</a:t>
            </a:r>
            <a:r>
              <a:rPr lang="zh-CN" altLang="en-US" dirty="0" smtClean="0">
                <a:sym typeface="+mn-ea"/>
              </a:rPr>
              <a:t>路线</a:t>
            </a:r>
            <a:endParaRPr lang="en-US" altLang="zh-CN" dirty="0" smtClean="0">
              <a:sym typeface="+mn-ea"/>
            </a:endParaRPr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可以使用  </a:t>
            </a:r>
            <a:r>
              <a:rPr lang="en-US" altLang="zh-CN" dirty="0" err="1"/>
              <a:t>instanceof</a:t>
            </a:r>
            <a:r>
              <a:rPr lang="en-US" altLang="zh-CN" dirty="0"/>
              <a:t> </a:t>
            </a:r>
            <a:r>
              <a:rPr lang="zh-CN" altLang="en-US" dirty="0"/>
              <a:t>运算符用于检测构造函数的 </a:t>
            </a:r>
            <a:r>
              <a:rPr lang="en-US" altLang="zh-CN" dirty="0"/>
              <a:t>prototype </a:t>
            </a:r>
            <a:r>
              <a:rPr lang="zh-CN" altLang="en-US" dirty="0"/>
              <a:t>属性是否出现在某个实例对象的原型链上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27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1"/>
            <a:ext cx="6300000" cy="36626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编程思想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3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面向过程编程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目标：从生活例子了解什么是面向过程编程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sym typeface="+mn-ea"/>
              </a:rPr>
              <a:t>面向过程</a:t>
            </a:r>
            <a:r>
              <a:rPr lang="zh-CN" altLang="en-US" dirty="0">
                <a:sym typeface="+mn-ea"/>
              </a:rPr>
              <a:t>就是分析出解决问题所需要的步骤，然后用函数把这些步骤一步一步实现，使用的时候再一个一个的依次调用就可以了。</a:t>
            </a:r>
          </a:p>
          <a:p>
            <a:r>
              <a:rPr lang="zh-CN" altLang="en-US" b="1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举个栗子：蛋炒饭</a:t>
            </a:r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面向过程，就是按照我们分析好了的步骤，按照步骤解决问题。</a:t>
            </a:r>
          </a:p>
          <a:p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813" y="3555458"/>
            <a:ext cx="1829277" cy="17108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3755351"/>
            <a:ext cx="2118457" cy="13290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599" y="3526502"/>
            <a:ext cx="1814521" cy="17397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629" y="3527510"/>
            <a:ext cx="1745644" cy="17387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722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消息提示对象封装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目的： 练习面向对象</a:t>
            </a:r>
            <a:r>
              <a:rPr lang="zh-CN" altLang="en-US" dirty="0"/>
              <a:t>写</a:t>
            </a:r>
            <a:r>
              <a:rPr lang="zh-CN" altLang="en-US" dirty="0" smtClean="0"/>
              <a:t>插件（模态框）</a:t>
            </a:r>
            <a:endParaRPr lang="en-US" altLang="zh-CN" dirty="0" smtClean="0"/>
          </a:p>
          <a:p>
            <a:r>
              <a:rPr lang="zh-CN" altLang="en-US" dirty="0" smtClean="0"/>
              <a:t>需求：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2266936"/>
            <a:ext cx="5799667" cy="414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消息提示对象封装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分析需求：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定义模态框 </a:t>
            </a:r>
            <a:r>
              <a:rPr lang="en-US" altLang="zh-CN" dirty="0" smtClean="0"/>
              <a:t>Modal </a:t>
            </a:r>
            <a:r>
              <a:rPr lang="zh-CN" altLang="en-US" dirty="0" smtClean="0"/>
              <a:t>构造函数，用来创建对象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模态</a:t>
            </a:r>
            <a:r>
              <a:rPr lang="zh-CN" altLang="en-US" dirty="0" smtClean="0"/>
              <a:t>框具备 打开功能 </a:t>
            </a:r>
            <a:r>
              <a:rPr lang="en-US" altLang="zh-CN" dirty="0" smtClean="0"/>
              <a:t>open </a:t>
            </a:r>
            <a:r>
              <a:rPr lang="zh-CN" altLang="en-US" dirty="0" smtClean="0"/>
              <a:t>方法 （按钮点击可以打开模态框）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模态</a:t>
            </a:r>
            <a:r>
              <a:rPr lang="zh-CN" altLang="en-US" dirty="0" smtClean="0"/>
              <a:t>框 具备关闭功能  </a:t>
            </a:r>
            <a:r>
              <a:rPr lang="en-US" altLang="zh-CN" dirty="0" smtClean="0"/>
              <a:t>close </a:t>
            </a:r>
            <a:r>
              <a:rPr lang="zh-CN" altLang="en-US" dirty="0" smtClean="0"/>
              <a:t>方法  </a:t>
            </a:r>
            <a:endParaRPr lang="en-US" altLang="zh-CN" dirty="0" smtClean="0"/>
          </a:p>
          <a:p>
            <a:r>
              <a:rPr lang="zh-CN" altLang="en-US" dirty="0" smtClean="0"/>
              <a:t>问：</a:t>
            </a:r>
            <a:endParaRPr lang="en-US" altLang="zh-CN" dirty="0" smtClean="0"/>
          </a:p>
          <a:p>
            <a:r>
              <a:rPr lang="en-US" altLang="zh-CN" dirty="0"/>
              <a:t>o</a:t>
            </a:r>
            <a:r>
              <a:rPr lang="en-US" altLang="zh-CN" dirty="0" smtClean="0"/>
              <a:t>pen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close </a:t>
            </a:r>
            <a:r>
              <a:rPr lang="zh-CN" altLang="en-US" dirty="0" smtClean="0"/>
              <a:t>方法 写到哪里？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构造函数的原型对象上，共享方法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所以可以分为三个模块，  构造函数，  </a:t>
            </a:r>
            <a:r>
              <a:rPr lang="en-US" altLang="zh-CN" dirty="0" smtClean="0">
                <a:solidFill>
                  <a:srgbClr val="C00000"/>
                </a:solidFill>
              </a:rPr>
              <a:t>open</a:t>
            </a:r>
            <a:r>
              <a:rPr lang="zh-CN" altLang="en-US" dirty="0" smtClean="0">
                <a:solidFill>
                  <a:srgbClr val="C00000"/>
                </a:solidFill>
              </a:rPr>
              <a:t>方法，   </a:t>
            </a:r>
            <a:r>
              <a:rPr lang="en-US" altLang="zh-CN" dirty="0" smtClean="0">
                <a:solidFill>
                  <a:srgbClr val="C00000"/>
                </a:solidFill>
              </a:rPr>
              <a:t>close</a:t>
            </a:r>
            <a:r>
              <a:rPr lang="zh-CN" altLang="en-US" dirty="0" smtClean="0">
                <a:solidFill>
                  <a:srgbClr val="C00000"/>
                </a:solidFill>
              </a:rPr>
              <a:t>方法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989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消息提示对象封装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步骤：</a:t>
            </a:r>
            <a:endParaRPr lang="en-US" altLang="zh-CN" dirty="0" smtClean="0"/>
          </a:p>
          <a:p>
            <a:r>
              <a:rPr lang="zh-CN" altLang="en-US" dirty="0" smtClean="0"/>
              <a:t>①：</a:t>
            </a:r>
            <a:r>
              <a:rPr lang="en-US" altLang="zh-CN" dirty="0" smtClean="0"/>
              <a:t>Modal </a:t>
            </a:r>
            <a:r>
              <a:rPr lang="zh-CN" altLang="en-US" dirty="0" smtClean="0"/>
              <a:t>构造函数 制作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-  </a:t>
            </a:r>
            <a:r>
              <a:rPr lang="zh-CN" altLang="en-US" dirty="0" smtClean="0"/>
              <a:t>需要的公共属性：  标题（</a:t>
            </a:r>
            <a:r>
              <a:rPr lang="en-US" altLang="zh-CN" dirty="0" smtClean="0"/>
              <a:t>title</a:t>
            </a:r>
            <a:r>
              <a:rPr lang="zh-CN" altLang="en-US" dirty="0" smtClean="0"/>
              <a:t>）、提示信息内容（</a:t>
            </a:r>
            <a:r>
              <a:rPr lang="en-US" altLang="zh-CN" dirty="0" smtClean="0"/>
              <a:t>message</a:t>
            </a:r>
            <a:r>
              <a:rPr lang="zh-CN" altLang="en-US" dirty="0" smtClean="0"/>
              <a:t>）  可以设置默认参数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-  </a:t>
            </a:r>
            <a:r>
              <a:rPr lang="zh-CN" altLang="en-US" dirty="0" smtClean="0"/>
              <a:t>在页面中创建模态框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(1)  </a:t>
            </a:r>
            <a:r>
              <a:rPr lang="zh-CN" altLang="en-US" dirty="0" smtClean="0"/>
              <a:t>创建</a:t>
            </a:r>
            <a:r>
              <a:rPr lang="en-US" altLang="zh-CN" dirty="0" smtClean="0"/>
              <a:t>div</a:t>
            </a:r>
            <a:r>
              <a:rPr lang="zh-CN" altLang="en-US" dirty="0" smtClean="0"/>
              <a:t>标签可以命名为：</a:t>
            </a:r>
            <a:r>
              <a:rPr lang="en-US" altLang="zh-CN" dirty="0" err="1" smtClean="0"/>
              <a:t>modalBox</a:t>
            </a:r>
            <a:endParaRPr lang="en-US" altLang="zh-CN" dirty="0"/>
          </a:p>
          <a:p>
            <a:r>
              <a:rPr lang="en-US" altLang="zh-CN" dirty="0" smtClean="0"/>
              <a:t>           (2)  div</a:t>
            </a:r>
            <a:r>
              <a:rPr lang="zh-CN" altLang="en-US" dirty="0" smtClean="0"/>
              <a:t>标签的类名为 </a:t>
            </a:r>
            <a:r>
              <a:rPr lang="en-US" altLang="zh-CN" dirty="0" smtClean="0"/>
              <a:t>modal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(3)  </a:t>
            </a:r>
            <a:r>
              <a:rPr lang="zh-CN" altLang="en-US" dirty="0" smtClean="0"/>
              <a:t>标签内部添加 基本结构，并填入相关数据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98" y="3440121"/>
            <a:ext cx="4238714" cy="1003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549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消息提示对象封装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步骤：</a:t>
            </a:r>
            <a:endParaRPr lang="en-US" altLang="zh-CN" dirty="0" smtClean="0"/>
          </a:p>
          <a:p>
            <a:r>
              <a:rPr lang="zh-CN" altLang="en-US" dirty="0" smtClean="0"/>
              <a:t>①：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- </a:t>
            </a:r>
            <a:r>
              <a:rPr lang="zh-CN" altLang="en-US" dirty="0" smtClean="0"/>
              <a:t>写到构造函数的原型对象身上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- </a:t>
            </a:r>
            <a:r>
              <a:rPr lang="zh-CN" altLang="en-US" dirty="0" smtClean="0"/>
              <a:t>把刚才创建的</a:t>
            </a:r>
            <a:r>
              <a:rPr lang="en-US" altLang="zh-CN" dirty="0" err="1" smtClean="0"/>
              <a:t>modalBox</a:t>
            </a:r>
            <a:r>
              <a:rPr lang="en-US" altLang="zh-CN" dirty="0" smtClean="0"/>
              <a:t> </a:t>
            </a:r>
            <a:r>
              <a:rPr lang="zh-CN" altLang="en-US" dirty="0" smtClean="0"/>
              <a:t>添加到 页面</a:t>
            </a:r>
            <a:r>
              <a:rPr lang="en-US" altLang="zh-CN" dirty="0"/>
              <a:t> </a:t>
            </a:r>
            <a:r>
              <a:rPr lang="en-US" altLang="zh-CN" dirty="0" smtClean="0"/>
              <a:t>body </a:t>
            </a:r>
            <a:r>
              <a:rPr lang="zh-CN" altLang="en-US" dirty="0" smtClean="0"/>
              <a:t>标签中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-  open </a:t>
            </a:r>
            <a:r>
              <a:rPr lang="zh-CN" altLang="en-US" dirty="0" smtClean="0"/>
              <a:t>打开的本质就是 </a:t>
            </a:r>
            <a:r>
              <a:rPr lang="zh-CN" altLang="en-US" dirty="0" smtClean="0">
                <a:solidFill>
                  <a:srgbClr val="C00000"/>
                </a:solidFill>
              </a:rPr>
              <a:t>把创建标签添加到页面中</a:t>
            </a:r>
            <a:endParaRPr lang="en-US" altLang="zh-CN" dirty="0" smtClean="0"/>
          </a:p>
          <a:p>
            <a:r>
              <a:rPr lang="en-US" altLang="zh-CN" dirty="0" smtClean="0"/>
              <a:t>       -  </a:t>
            </a:r>
            <a:r>
              <a:rPr lang="zh-CN" altLang="en-US" dirty="0" smtClean="0"/>
              <a:t>点击按钮， 实例化对象，传入对应的参数，并执行 </a:t>
            </a:r>
            <a:r>
              <a:rPr lang="en-US" altLang="zh-CN" dirty="0" smtClean="0"/>
              <a:t>open 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2108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消息提示对象封装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步骤：</a:t>
            </a:r>
            <a:endParaRPr lang="en-US" altLang="zh-CN" dirty="0" smtClean="0"/>
          </a:p>
          <a:p>
            <a:r>
              <a:rPr lang="zh-CN" altLang="en-US" dirty="0" smtClean="0"/>
              <a:t>①：</a:t>
            </a:r>
            <a:r>
              <a:rPr lang="en-US" altLang="zh-CN" dirty="0"/>
              <a:t>close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- </a:t>
            </a:r>
            <a:r>
              <a:rPr lang="zh-CN" altLang="en-US" dirty="0" smtClean="0"/>
              <a:t>写到构造函数的原型对象身上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- </a:t>
            </a:r>
            <a:r>
              <a:rPr lang="zh-CN" altLang="en-US" dirty="0" smtClean="0"/>
              <a:t>把刚才创建的</a:t>
            </a:r>
            <a:r>
              <a:rPr lang="en-US" altLang="zh-CN" dirty="0" err="1" smtClean="0"/>
              <a:t>modalBox</a:t>
            </a:r>
            <a:r>
              <a:rPr lang="en-US" altLang="zh-CN" dirty="0" smtClean="0"/>
              <a:t> </a:t>
            </a:r>
            <a:r>
              <a:rPr lang="zh-CN" altLang="en-US" dirty="0" smtClean="0"/>
              <a:t>从页面</a:t>
            </a:r>
            <a:r>
              <a:rPr lang="en-US" altLang="zh-CN" dirty="0" smtClean="0"/>
              <a:t> body </a:t>
            </a:r>
            <a:r>
              <a:rPr lang="zh-CN" altLang="en-US" dirty="0" smtClean="0"/>
              <a:t>标签中 删除 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- </a:t>
            </a:r>
            <a:r>
              <a:rPr lang="zh-CN" altLang="en-US" dirty="0" smtClean="0"/>
              <a:t>需要注意，</a:t>
            </a:r>
            <a:r>
              <a:rPr lang="en-US" altLang="zh-CN" dirty="0" smtClean="0"/>
              <a:t>x </a:t>
            </a:r>
            <a:r>
              <a:rPr lang="zh-CN" altLang="en-US" dirty="0" smtClean="0"/>
              <a:t>删除按钮绑定事件，要写到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里面添加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因为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是往页面中添加元素，同时顺便绑定事件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2243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7184" y="1422400"/>
            <a:ext cx="7497216" cy="3352800"/>
          </a:xfrm>
        </p:spPr>
        <p:txBody>
          <a:bodyPr/>
          <a:lstStyle/>
          <a:p>
            <a:r>
              <a:rPr lang="zh-CN" altLang="en-US" dirty="0" smtClean="0"/>
              <a:t>整理笔记</a:t>
            </a:r>
            <a:endParaRPr lang="en-US" altLang="zh-CN" dirty="0" smtClean="0"/>
          </a:p>
          <a:p>
            <a:r>
              <a:rPr lang="zh-CN" altLang="en-US" dirty="0" smtClean="0"/>
              <a:t>画图的方式画出原型链</a:t>
            </a:r>
            <a:endParaRPr lang="en-US" altLang="zh-CN" dirty="0" smtClean="0"/>
          </a:p>
          <a:p>
            <a:r>
              <a:rPr lang="zh-CN" altLang="en-US" dirty="0" smtClean="0"/>
              <a:t>开始做测试题：  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端地址： </a:t>
            </a:r>
            <a:r>
              <a:rPr lang="en-US" altLang="zh-CN" dirty="0"/>
              <a:t>https://ks.wjx.top/vj/rTd1xoS.aspx</a:t>
            </a:r>
            <a:endParaRPr lang="en-US" altLang="zh-CN" dirty="0" smtClean="0"/>
          </a:p>
          <a:p>
            <a:r>
              <a:rPr lang="zh-CN" altLang="en-US" dirty="0" smtClean="0"/>
              <a:t>预习第四天内容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00" y="4250266"/>
            <a:ext cx="2048934" cy="20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4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面向过程</a:t>
            </a:r>
            <a:r>
              <a:rPr lang="zh-CN" altLang="en-US" dirty="0" smtClean="0">
                <a:solidFill>
                  <a:schemeClr val="tx1"/>
                </a:solidFill>
              </a:rPr>
              <a:t>介绍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面向对象介绍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51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面向</a:t>
            </a:r>
            <a:r>
              <a:rPr lang="zh-CN" altLang="en-US" dirty="0"/>
              <a:t>对象</a:t>
            </a:r>
            <a:r>
              <a:rPr lang="zh-CN" altLang="en-US" dirty="0" smtClean="0"/>
              <a:t>编程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oop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目标：从生活例子了解什么是面向对象编程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sym typeface="+mn-ea"/>
              </a:rPr>
              <a:t>面向对象</a:t>
            </a:r>
            <a:r>
              <a:rPr lang="zh-CN" altLang="en-US" dirty="0">
                <a:sym typeface="+mn-ea"/>
              </a:rPr>
              <a:t>是把事务分解成为一个个对象，然后由对象之间分工与合作。</a:t>
            </a:r>
          </a:p>
          <a:p>
            <a:r>
              <a:rPr lang="zh-CN" altLang="en-US" b="1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举个栗子：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盖浇饭</a:t>
            </a:r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dirty="0" smtClean="0">
              <a:solidFill>
                <a:srgbClr val="C00000"/>
              </a:solidFill>
              <a:sym typeface="+mn-ea"/>
            </a:endParaRPr>
          </a:p>
          <a:p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面向对象是以对象功能来划分问题，而不是步骤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。</a:t>
            </a:r>
          </a:p>
          <a:p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492" y="4383313"/>
            <a:ext cx="1919479" cy="12041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17" y="4383313"/>
            <a:ext cx="1794934" cy="11680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82" y="2628140"/>
            <a:ext cx="1525267" cy="1042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201" y="4360320"/>
            <a:ext cx="1871132" cy="11466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右箭头 11"/>
          <p:cNvSpPr/>
          <p:nvPr/>
        </p:nvSpPr>
        <p:spPr>
          <a:xfrm>
            <a:off x="3640667" y="4834467"/>
            <a:ext cx="508000" cy="23706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5255897" y="3874523"/>
            <a:ext cx="212098" cy="30453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/>
        </p:nvSpPr>
        <p:spPr>
          <a:xfrm>
            <a:off x="6671733" y="4834467"/>
            <a:ext cx="414867" cy="2370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29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面向</a:t>
            </a:r>
            <a:r>
              <a:rPr lang="zh-CN" altLang="en-US" dirty="0"/>
              <a:t>对象</a:t>
            </a:r>
            <a:r>
              <a:rPr lang="zh-CN" altLang="en-US" dirty="0" smtClean="0"/>
              <a:t>编程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oop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48267"/>
          </a:xfrm>
        </p:spPr>
        <p:txBody>
          <a:bodyPr/>
          <a:lstStyle/>
          <a:p>
            <a:r>
              <a:rPr lang="en-US" altLang="zh-CN" dirty="0" err="1">
                <a:sym typeface="+mn-ea"/>
              </a:rPr>
              <a:t>在面向对象程序开发思想中，每一个对象都是功能中心，具有明确分工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en-US" altLang="zh-CN" dirty="0" err="1">
                <a:sym typeface="+mn-ea"/>
              </a:rPr>
              <a:t>面向对象编程具有灵活、代码可复用、容易维护和开发</a:t>
            </a:r>
            <a:r>
              <a:rPr lang="zh-CN" altLang="en-US" dirty="0">
                <a:sym typeface="+mn-ea"/>
              </a:rPr>
              <a:t>的优点</a:t>
            </a:r>
            <a:r>
              <a:rPr lang="en-US" altLang="zh-CN" dirty="0">
                <a:sym typeface="+mn-ea"/>
              </a:rPr>
              <a:t>，</a:t>
            </a:r>
            <a:r>
              <a:rPr lang="en-US" altLang="zh-CN" dirty="0" err="1">
                <a:sym typeface="+mn-ea"/>
              </a:rPr>
              <a:t>更适合多人合作的大型软件项目</a:t>
            </a:r>
            <a:r>
              <a:rPr lang="en-US" altLang="zh-CN" dirty="0" smtClean="0">
                <a:sym typeface="+mn-ea"/>
              </a:rPr>
              <a:t>。</a:t>
            </a:r>
          </a:p>
          <a:p>
            <a:r>
              <a:rPr lang="en-US" altLang="zh-CN" dirty="0" err="1">
                <a:sym typeface="+mn-ea"/>
              </a:rPr>
              <a:t>面向对象的特性</a:t>
            </a:r>
            <a:r>
              <a:rPr lang="en-US" altLang="zh-CN" dirty="0">
                <a:sym typeface="+mn-ea"/>
              </a:rPr>
              <a:t>：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sym typeface="+mn-ea"/>
              </a:rPr>
              <a:t>封装性</a:t>
            </a:r>
            <a:r>
              <a:rPr lang="en-US" altLang="zh-CN" dirty="0">
                <a:sym typeface="+mn-ea"/>
              </a:rPr>
              <a:t> 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sym typeface="+mn-ea"/>
              </a:rPr>
              <a:t>继承性</a:t>
            </a:r>
            <a:endParaRPr lang="en-US" altLang="zh-CN" dirty="0">
              <a:sym typeface="+mn-ea"/>
            </a:endParaRP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sym typeface="+mn-ea"/>
              </a:rPr>
              <a:t>多态性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dirty="0" smtClean="0">
              <a:solidFill>
                <a:srgbClr val="C00000"/>
              </a:solidFill>
              <a:sym typeface="+mn-ea"/>
            </a:endParaRPr>
          </a:p>
          <a:p>
            <a:endParaRPr lang="en-US" altLang="zh-CN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l="1103" r="1605"/>
          <a:stretch/>
        </p:blipFill>
        <p:spPr>
          <a:xfrm>
            <a:off x="3379975" y="2646153"/>
            <a:ext cx="4316224" cy="377644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2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编程思想</a:t>
            </a:r>
            <a:r>
              <a:rPr lang="en-US" altLang="zh-CN" dirty="0" smtClean="0"/>
              <a:t>-</a:t>
            </a:r>
            <a:r>
              <a:rPr lang="zh-CN" altLang="en-US" dirty="0"/>
              <a:t>面向过程和面向对象的对比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48267"/>
          </a:xfrm>
        </p:spPr>
        <p:txBody>
          <a:bodyPr/>
          <a:lstStyle/>
          <a:p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dirty="0" smtClean="0">
              <a:solidFill>
                <a:srgbClr val="C00000"/>
              </a:solidFill>
              <a:sym typeface="+mn-ea"/>
            </a:endParaRPr>
          </a:p>
          <a:p>
            <a:endParaRPr lang="en-US" altLang="zh-CN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5" name="TextBox 37"/>
          <p:cNvSpPr txBox="1"/>
          <p:nvPr/>
        </p:nvSpPr>
        <p:spPr>
          <a:xfrm>
            <a:off x="769180" y="1909240"/>
            <a:ext cx="3946525" cy="45890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面向过程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  <p:sp>
        <p:nvSpPr>
          <p:cNvPr id="6" name="TextBox 31"/>
          <p:cNvSpPr txBox="1"/>
          <p:nvPr/>
        </p:nvSpPr>
        <p:spPr>
          <a:xfrm>
            <a:off x="6689332" y="1909241"/>
            <a:ext cx="3065402" cy="5078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endParaRPr 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80760" y="2631238"/>
            <a:ext cx="50523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优点：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性能比面向对象高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，适合跟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硬件联系很紧密的东西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，例如单片机就采用的面向过程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编程。</a:t>
            </a: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缺点：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没有面向对象易维护、易复用、易扩展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6247712" y="2590090"/>
            <a:ext cx="56140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优点：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易维护、易复用、易扩展，由于面向对象有封装、继承、多态性的特性，可以设计出低耦合的系统，使系统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更加灵活、更加易于维护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缺点：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性能比面向过程低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9" name="内容占位符 5"/>
          <p:cNvSpPr>
            <a:spLocks noGrp="1"/>
          </p:cNvSpPr>
          <p:nvPr/>
        </p:nvSpPr>
        <p:spPr>
          <a:xfrm>
            <a:off x="769180" y="5203186"/>
            <a:ext cx="9463986" cy="41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生活离不开蛋炒饭，也离不开盖浇饭，选择不同而已，只不过前端不同于其他语言，面向过程更多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961214" y="2026150"/>
            <a:ext cx="0" cy="232833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90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32356</TotalTime>
  <Words>2515</Words>
  <Application>Microsoft Office PowerPoint</Application>
  <PresentationFormat>宽屏</PresentationFormat>
  <Paragraphs>401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56</vt:i4>
      </vt:variant>
    </vt:vector>
  </HeadingPairs>
  <TitlesOfParts>
    <vt:vector size="76" baseType="lpstr">
      <vt:lpstr>Alibaba PuHuiTi</vt:lpstr>
      <vt:lpstr>Alibaba PuHuiTi B</vt:lpstr>
      <vt:lpstr>Alibaba PuHuiTi M</vt:lpstr>
      <vt:lpstr>Alibaba PuHuiTi Medium</vt:lpstr>
      <vt:lpstr>Alibaba PuHuiTi R</vt:lpstr>
      <vt:lpstr>阿里巴巴普惠体</vt:lpstr>
      <vt:lpstr>等线</vt:lpstr>
      <vt:lpstr>黑体</vt:lpstr>
      <vt:lpstr>STKaiti</vt:lpstr>
      <vt:lpstr>STKaiti</vt:lpstr>
      <vt:lpstr>宋体</vt:lpstr>
      <vt:lpstr>微软雅黑</vt:lpstr>
      <vt:lpstr>Arial</vt:lpstr>
      <vt:lpstr>Calibri</vt:lpstr>
      <vt:lpstr>Segoe UI</vt:lpstr>
      <vt:lpstr>Verdana</vt:lpstr>
      <vt:lpstr>Wingdings</vt:lpstr>
      <vt:lpstr>封面</vt:lpstr>
      <vt:lpstr>正文设计方案</vt:lpstr>
      <vt:lpstr>5_结束页设计方案</vt:lpstr>
      <vt:lpstr>JavaScript 进阶第三天</vt:lpstr>
      <vt:lpstr>PowerPoint 演示文稿</vt:lpstr>
      <vt:lpstr>PowerPoint 演示文稿</vt:lpstr>
      <vt:lpstr>编程思想</vt:lpstr>
      <vt:lpstr>1.1 面向过程编程</vt:lpstr>
      <vt:lpstr>编程思想</vt:lpstr>
      <vt:lpstr>1.2 面向对象编程 (oop)</vt:lpstr>
      <vt:lpstr>1.2 面向对象编程 (oop)</vt:lpstr>
      <vt:lpstr>1. 编程思想-面向过程和面向对象的对比</vt:lpstr>
      <vt:lpstr>PowerPoint 演示文稿</vt:lpstr>
      <vt:lpstr>构造函数</vt:lpstr>
      <vt:lpstr>2. 构造函数</vt:lpstr>
      <vt:lpstr>2. 构造函数</vt:lpstr>
      <vt:lpstr>2. 构造函数</vt:lpstr>
      <vt:lpstr>PowerPoint 演示文稿</vt:lpstr>
      <vt:lpstr>2. 构造函数</vt:lpstr>
      <vt:lpstr>PowerPoint 演示文稿</vt:lpstr>
      <vt:lpstr>原型</vt:lpstr>
      <vt:lpstr>3.1 原型</vt:lpstr>
      <vt:lpstr>PowerPoint 演示文稿</vt:lpstr>
      <vt:lpstr>3.1 原型- this指向</vt:lpstr>
      <vt:lpstr>PowerPoint 演示文稿</vt:lpstr>
      <vt:lpstr>PowerPoint 演示文稿</vt:lpstr>
      <vt:lpstr>PowerPoint 演示文稿</vt:lpstr>
      <vt:lpstr>原型</vt:lpstr>
      <vt:lpstr>3.2 constructor 属性</vt:lpstr>
      <vt:lpstr>3.2 constructor 属性</vt:lpstr>
      <vt:lpstr>PowerPoint 演示文稿</vt:lpstr>
      <vt:lpstr>思考</vt:lpstr>
      <vt:lpstr>原型</vt:lpstr>
      <vt:lpstr>3.3 对象原型</vt:lpstr>
      <vt:lpstr>3.3 对象原型</vt:lpstr>
      <vt:lpstr>3.3 对象原型</vt:lpstr>
      <vt:lpstr>PowerPoint 演示文稿</vt:lpstr>
      <vt:lpstr>PowerPoint 演示文稿</vt:lpstr>
      <vt:lpstr>原型</vt:lpstr>
      <vt:lpstr>3.4 原型继承</vt:lpstr>
      <vt:lpstr>3.4 原型继承</vt:lpstr>
      <vt:lpstr>3.4 原型继承</vt:lpstr>
      <vt:lpstr>3.4 原型继承</vt:lpstr>
      <vt:lpstr>3.4 原型继承</vt:lpstr>
      <vt:lpstr>3.4 原型继承</vt:lpstr>
      <vt:lpstr>3.4 原型继承</vt:lpstr>
      <vt:lpstr>3.4 原型继承</vt:lpstr>
      <vt:lpstr>思路</vt:lpstr>
      <vt:lpstr>原型</vt:lpstr>
      <vt:lpstr>3.5 原型链</vt:lpstr>
      <vt:lpstr>3.5 原型链-查找规则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andy</cp:lastModifiedBy>
  <cp:revision>5305</cp:revision>
  <dcterms:created xsi:type="dcterms:W3CDTF">2020-03-31T02:23:27Z</dcterms:created>
  <dcterms:modified xsi:type="dcterms:W3CDTF">2022-04-20T03:31:42Z</dcterms:modified>
</cp:coreProperties>
</file>